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6" d="100"/>
          <a:sy n="76" d="100"/>
        </p:scale>
        <p:origin x="492"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C7C602-1687-4565-84B0-36DECBB44E96}"/>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3A980A9D-48EB-4368-9EBB-AD1C5E4674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0E2E9AB9-C747-41E6-BF58-8E4BCFFEF7C3}"/>
              </a:ext>
            </a:extLst>
          </p:cNvPr>
          <p:cNvSpPr>
            <a:spLocks noGrp="1"/>
          </p:cNvSpPr>
          <p:nvPr>
            <p:ph type="dt" sz="half" idx="10"/>
          </p:nvPr>
        </p:nvSpPr>
        <p:spPr/>
        <p:txBody>
          <a:bodyPr/>
          <a:lstStyle/>
          <a:p>
            <a:fld id="{05376FA2-3DAD-4C81-BB5B-024BD88ED045}" type="datetimeFigureOut">
              <a:rPr lang="es-CO" smtClean="0"/>
              <a:t>14/02/2026</a:t>
            </a:fld>
            <a:endParaRPr lang="es-CO"/>
          </a:p>
        </p:txBody>
      </p:sp>
      <p:sp>
        <p:nvSpPr>
          <p:cNvPr id="5" name="Marcador de pie de página 4">
            <a:extLst>
              <a:ext uri="{FF2B5EF4-FFF2-40B4-BE49-F238E27FC236}">
                <a16:creationId xmlns:a16="http://schemas.microsoft.com/office/drawing/2014/main" id="{5BAF4701-E9E1-4801-BC19-C65BE75DCAD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F7A5ED3-3D89-4720-B62F-FB8901E70D64}"/>
              </a:ext>
            </a:extLst>
          </p:cNvPr>
          <p:cNvSpPr>
            <a:spLocks noGrp="1"/>
          </p:cNvSpPr>
          <p:nvPr>
            <p:ph type="sldNum" sz="quarter" idx="12"/>
          </p:nvPr>
        </p:nvSpPr>
        <p:spPr/>
        <p:txBody>
          <a:bodyPr/>
          <a:lstStyle/>
          <a:p>
            <a:fld id="{524B85CF-F2A6-414B-A8BE-52CF4B9F73C3}" type="slidenum">
              <a:rPr lang="es-CO" smtClean="0"/>
              <a:t>‹Nº›</a:t>
            </a:fld>
            <a:endParaRPr lang="es-CO"/>
          </a:p>
        </p:txBody>
      </p:sp>
    </p:spTree>
    <p:extLst>
      <p:ext uri="{BB962C8B-B14F-4D97-AF65-F5344CB8AC3E}">
        <p14:creationId xmlns:p14="http://schemas.microsoft.com/office/powerpoint/2010/main" val="877116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5ACB5E-03F1-4A25-A33C-368CB018DD4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0C704CB0-53F8-4719-8170-DE33D8942787}"/>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835039CE-E0C9-4111-B779-E86A3FC24B16}"/>
              </a:ext>
            </a:extLst>
          </p:cNvPr>
          <p:cNvSpPr>
            <a:spLocks noGrp="1"/>
          </p:cNvSpPr>
          <p:nvPr>
            <p:ph type="dt" sz="half" idx="10"/>
          </p:nvPr>
        </p:nvSpPr>
        <p:spPr/>
        <p:txBody>
          <a:bodyPr/>
          <a:lstStyle/>
          <a:p>
            <a:fld id="{05376FA2-3DAD-4C81-BB5B-024BD88ED045}" type="datetimeFigureOut">
              <a:rPr lang="es-CO" smtClean="0"/>
              <a:t>14/02/2026</a:t>
            </a:fld>
            <a:endParaRPr lang="es-CO"/>
          </a:p>
        </p:txBody>
      </p:sp>
      <p:sp>
        <p:nvSpPr>
          <p:cNvPr id="5" name="Marcador de pie de página 4">
            <a:extLst>
              <a:ext uri="{FF2B5EF4-FFF2-40B4-BE49-F238E27FC236}">
                <a16:creationId xmlns:a16="http://schemas.microsoft.com/office/drawing/2014/main" id="{EEBC5E55-773B-4848-8DF0-E2D2BDF6A95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F7C9604-B3B1-41F0-9B75-FECB9528F773}"/>
              </a:ext>
            </a:extLst>
          </p:cNvPr>
          <p:cNvSpPr>
            <a:spLocks noGrp="1"/>
          </p:cNvSpPr>
          <p:nvPr>
            <p:ph type="sldNum" sz="quarter" idx="12"/>
          </p:nvPr>
        </p:nvSpPr>
        <p:spPr/>
        <p:txBody>
          <a:bodyPr/>
          <a:lstStyle/>
          <a:p>
            <a:fld id="{524B85CF-F2A6-414B-A8BE-52CF4B9F73C3}" type="slidenum">
              <a:rPr lang="es-CO" smtClean="0"/>
              <a:t>‹Nº›</a:t>
            </a:fld>
            <a:endParaRPr lang="es-CO"/>
          </a:p>
        </p:txBody>
      </p:sp>
    </p:spTree>
    <p:extLst>
      <p:ext uri="{BB962C8B-B14F-4D97-AF65-F5344CB8AC3E}">
        <p14:creationId xmlns:p14="http://schemas.microsoft.com/office/powerpoint/2010/main" val="1703849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17817F64-B272-40C1-ADC4-F3E77BB859A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A7007AD0-B7D4-4652-B4DD-0B595045D485}"/>
              </a:ext>
            </a:extLst>
          </p:cNvPr>
          <p:cNvSpPr>
            <a:spLocks noGrp="1"/>
          </p:cNvSpPr>
          <p:nvPr>
            <p:ph type="body" orient="vert" idx="1"/>
          </p:nvPr>
        </p:nvSpPr>
        <p:spPr>
          <a:xfrm>
            <a:off x="838200" y="365125"/>
            <a:ext cx="7734300" cy="5811838"/>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A763DAC5-9489-4631-B63E-5C191B0D8CEB}"/>
              </a:ext>
            </a:extLst>
          </p:cNvPr>
          <p:cNvSpPr>
            <a:spLocks noGrp="1"/>
          </p:cNvSpPr>
          <p:nvPr>
            <p:ph type="dt" sz="half" idx="10"/>
          </p:nvPr>
        </p:nvSpPr>
        <p:spPr/>
        <p:txBody>
          <a:bodyPr/>
          <a:lstStyle/>
          <a:p>
            <a:fld id="{05376FA2-3DAD-4C81-BB5B-024BD88ED045}" type="datetimeFigureOut">
              <a:rPr lang="es-CO" smtClean="0"/>
              <a:t>14/02/2026</a:t>
            </a:fld>
            <a:endParaRPr lang="es-CO"/>
          </a:p>
        </p:txBody>
      </p:sp>
      <p:sp>
        <p:nvSpPr>
          <p:cNvPr id="5" name="Marcador de pie de página 4">
            <a:extLst>
              <a:ext uri="{FF2B5EF4-FFF2-40B4-BE49-F238E27FC236}">
                <a16:creationId xmlns:a16="http://schemas.microsoft.com/office/drawing/2014/main" id="{50710F41-D8F5-495E-B6F1-4844B567320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93B5136-F9AE-49B7-8AFD-66750BFCC7BD}"/>
              </a:ext>
            </a:extLst>
          </p:cNvPr>
          <p:cNvSpPr>
            <a:spLocks noGrp="1"/>
          </p:cNvSpPr>
          <p:nvPr>
            <p:ph type="sldNum" sz="quarter" idx="12"/>
          </p:nvPr>
        </p:nvSpPr>
        <p:spPr/>
        <p:txBody>
          <a:bodyPr/>
          <a:lstStyle/>
          <a:p>
            <a:fld id="{524B85CF-F2A6-414B-A8BE-52CF4B9F73C3}" type="slidenum">
              <a:rPr lang="es-CO" smtClean="0"/>
              <a:t>‹Nº›</a:t>
            </a:fld>
            <a:endParaRPr lang="es-CO"/>
          </a:p>
        </p:txBody>
      </p:sp>
    </p:spTree>
    <p:extLst>
      <p:ext uri="{BB962C8B-B14F-4D97-AF65-F5344CB8AC3E}">
        <p14:creationId xmlns:p14="http://schemas.microsoft.com/office/powerpoint/2010/main" val="1717195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3BA3D3-4AA4-4EC5-AE0F-297F361F5EE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259B1FC-3344-455D-9B72-A59E0DFFB11F}"/>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3234C64-5CDB-49F2-900A-0F8C9DF82E7F}"/>
              </a:ext>
            </a:extLst>
          </p:cNvPr>
          <p:cNvSpPr>
            <a:spLocks noGrp="1"/>
          </p:cNvSpPr>
          <p:nvPr>
            <p:ph type="dt" sz="half" idx="10"/>
          </p:nvPr>
        </p:nvSpPr>
        <p:spPr/>
        <p:txBody>
          <a:bodyPr/>
          <a:lstStyle/>
          <a:p>
            <a:fld id="{05376FA2-3DAD-4C81-BB5B-024BD88ED045}" type="datetimeFigureOut">
              <a:rPr lang="es-CO" smtClean="0"/>
              <a:t>14/02/2026</a:t>
            </a:fld>
            <a:endParaRPr lang="es-CO"/>
          </a:p>
        </p:txBody>
      </p:sp>
      <p:sp>
        <p:nvSpPr>
          <p:cNvPr id="5" name="Marcador de pie de página 4">
            <a:extLst>
              <a:ext uri="{FF2B5EF4-FFF2-40B4-BE49-F238E27FC236}">
                <a16:creationId xmlns:a16="http://schemas.microsoft.com/office/drawing/2014/main" id="{477D8F6C-2A3A-43DC-8314-47102C5A5C5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F661705-700D-49BC-9458-A68BD178DC3F}"/>
              </a:ext>
            </a:extLst>
          </p:cNvPr>
          <p:cNvSpPr>
            <a:spLocks noGrp="1"/>
          </p:cNvSpPr>
          <p:nvPr>
            <p:ph type="sldNum" sz="quarter" idx="12"/>
          </p:nvPr>
        </p:nvSpPr>
        <p:spPr/>
        <p:txBody>
          <a:bodyPr/>
          <a:lstStyle/>
          <a:p>
            <a:fld id="{524B85CF-F2A6-414B-A8BE-52CF4B9F73C3}" type="slidenum">
              <a:rPr lang="es-CO" smtClean="0"/>
              <a:t>‹Nº›</a:t>
            </a:fld>
            <a:endParaRPr lang="es-CO"/>
          </a:p>
        </p:txBody>
      </p:sp>
    </p:spTree>
    <p:extLst>
      <p:ext uri="{BB962C8B-B14F-4D97-AF65-F5344CB8AC3E}">
        <p14:creationId xmlns:p14="http://schemas.microsoft.com/office/powerpoint/2010/main" val="2333975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45BEE9-741C-465F-8BB8-91E4BC8034D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90204EF-B952-4A5C-8700-A58D72758B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a:extLst>
              <a:ext uri="{FF2B5EF4-FFF2-40B4-BE49-F238E27FC236}">
                <a16:creationId xmlns:a16="http://schemas.microsoft.com/office/drawing/2014/main" id="{5957C9C5-42E7-4C38-82DF-9924F086DB2C}"/>
              </a:ext>
            </a:extLst>
          </p:cNvPr>
          <p:cNvSpPr>
            <a:spLocks noGrp="1"/>
          </p:cNvSpPr>
          <p:nvPr>
            <p:ph type="dt" sz="half" idx="10"/>
          </p:nvPr>
        </p:nvSpPr>
        <p:spPr/>
        <p:txBody>
          <a:bodyPr/>
          <a:lstStyle/>
          <a:p>
            <a:fld id="{05376FA2-3DAD-4C81-BB5B-024BD88ED045}" type="datetimeFigureOut">
              <a:rPr lang="es-CO" smtClean="0"/>
              <a:t>14/02/2026</a:t>
            </a:fld>
            <a:endParaRPr lang="es-CO"/>
          </a:p>
        </p:txBody>
      </p:sp>
      <p:sp>
        <p:nvSpPr>
          <p:cNvPr id="5" name="Marcador de pie de página 4">
            <a:extLst>
              <a:ext uri="{FF2B5EF4-FFF2-40B4-BE49-F238E27FC236}">
                <a16:creationId xmlns:a16="http://schemas.microsoft.com/office/drawing/2014/main" id="{F8F9223E-1691-49AC-9D42-5F7B330E1C4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37C4266-729B-4334-9A53-9A8545E77454}"/>
              </a:ext>
            </a:extLst>
          </p:cNvPr>
          <p:cNvSpPr>
            <a:spLocks noGrp="1"/>
          </p:cNvSpPr>
          <p:nvPr>
            <p:ph type="sldNum" sz="quarter" idx="12"/>
          </p:nvPr>
        </p:nvSpPr>
        <p:spPr/>
        <p:txBody>
          <a:bodyPr/>
          <a:lstStyle/>
          <a:p>
            <a:fld id="{524B85CF-F2A6-414B-A8BE-52CF4B9F73C3}" type="slidenum">
              <a:rPr lang="es-CO" smtClean="0"/>
              <a:t>‹Nº›</a:t>
            </a:fld>
            <a:endParaRPr lang="es-CO"/>
          </a:p>
        </p:txBody>
      </p:sp>
    </p:spTree>
    <p:extLst>
      <p:ext uri="{BB962C8B-B14F-4D97-AF65-F5344CB8AC3E}">
        <p14:creationId xmlns:p14="http://schemas.microsoft.com/office/powerpoint/2010/main" val="3820544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15B651-F011-47F4-9FB0-A6EF4E0D61C2}"/>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37E62D22-5735-43C0-B145-6B4169A972C6}"/>
              </a:ext>
            </a:extLst>
          </p:cNvPr>
          <p:cNvSpPr>
            <a:spLocks noGrp="1"/>
          </p:cNvSpPr>
          <p:nvPr>
            <p:ph sz="half" idx="1"/>
          </p:nvPr>
        </p:nvSpPr>
        <p:spPr>
          <a:xfrm>
            <a:off x="838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91B5D4A8-3F7C-4E84-834D-73A008B44A61}"/>
              </a:ext>
            </a:extLst>
          </p:cNvPr>
          <p:cNvSpPr>
            <a:spLocks noGrp="1"/>
          </p:cNvSpPr>
          <p:nvPr>
            <p:ph sz="half" idx="2"/>
          </p:nvPr>
        </p:nvSpPr>
        <p:spPr>
          <a:xfrm>
            <a:off x="6172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99804201-C060-43CB-9EC6-367B62810678}"/>
              </a:ext>
            </a:extLst>
          </p:cNvPr>
          <p:cNvSpPr>
            <a:spLocks noGrp="1"/>
          </p:cNvSpPr>
          <p:nvPr>
            <p:ph type="dt" sz="half" idx="10"/>
          </p:nvPr>
        </p:nvSpPr>
        <p:spPr/>
        <p:txBody>
          <a:bodyPr/>
          <a:lstStyle/>
          <a:p>
            <a:fld id="{05376FA2-3DAD-4C81-BB5B-024BD88ED045}" type="datetimeFigureOut">
              <a:rPr lang="es-CO" smtClean="0"/>
              <a:t>14/02/2026</a:t>
            </a:fld>
            <a:endParaRPr lang="es-CO"/>
          </a:p>
        </p:txBody>
      </p:sp>
      <p:sp>
        <p:nvSpPr>
          <p:cNvPr id="6" name="Marcador de pie de página 5">
            <a:extLst>
              <a:ext uri="{FF2B5EF4-FFF2-40B4-BE49-F238E27FC236}">
                <a16:creationId xmlns:a16="http://schemas.microsoft.com/office/drawing/2014/main" id="{36E79942-D459-4B22-8C43-55046884EA7C}"/>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2666E295-81A2-4D98-B626-BFE59075EE90}"/>
              </a:ext>
            </a:extLst>
          </p:cNvPr>
          <p:cNvSpPr>
            <a:spLocks noGrp="1"/>
          </p:cNvSpPr>
          <p:nvPr>
            <p:ph type="sldNum" sz="quarter" idx="12"/>
          </p:nvPr>
        </p:nvSpPr>
        <p:spPr/>
        <p:txBody>
          <a:bodyPr/>
          <a:lstStyle/>
          <a:p>
            <a:fld id="{524B85CF-F2A6-414B-A8BE-52CF4B9F73C3}" type="slidenum">
              <a:rPr lang="es-CO" smtClean="0"/>
              <a:t>‹Nº›</a:t>
            </a:fld>
            <a:endParaRPr lang="es-CO"/>
          </a:p>
        </p:txBody>
      </p:sp>
    </p:spTree>
    <p:extLst>
      <p:ext uri="{BB962C8B-B14F-4D97-AF65-F5344CB8AC3E}">
        <p14:creationId xmlns:p14="http://schemas.microsoft.com/office/powerpoint/2010/main" val="1100683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88B58A-97E8-4020-BBCA-402A4DD8CA7B}"/>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0321D89-C4C3-4CB2-B082-7F276CCB2B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a:extLst>
              <a:ext uri="{FF2B5EF4-FFF2-40B4-BE49-F238E27FC236}">
                <a16:creationId xmlns:a16="http://schemas.microsoft.com/office/drawing/2014/main" id="{F196ED13-F531-4AB4-BE8A-5E961C04634E}"/>
              </a:ext>
            </a:extLst>
          </p:cNvPr>
          <p:cNvSpPr>
            <a:spLocks noGrp="1"/>
          </p:cNvSpPr>
          <p:nvPr>
            <p:ph sz="half" idx="2"/>
          </p:nvPr>
        </p:nvSpPr>
        <p:spPr>
          <a:xfrm>
            <a:off x="839788" y="2505075"/>
            <a:ext cx="5157787"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1F08A47D-E3A2-422D-A672-28FB293ACF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a:extLst>
              <a:ext uri="{FF2B5EF4-FFF2-40B4-BE49-F238E27FC236}">
                <a16:creationId xmlns:a16="http://schemas.microsoft.com/office/drawing/2014/main" id="{82F3B2B1-E58A-4E93-B4AC-1DA6C1339598}"/>
              </a:ext>
            </a:extLst>
          </p:cNvPr>
          <p:cNvSpPr>
            <a:spLocks noGrp="1"/>
          </p:cNvSpPr>
          <p:nvPr>
            <p:ph sz="quarter" idx="4"/>
          </p:nvPr>
        </p:nvSpPr>
        <p:spPr>
          <a:xfrm>
            <a:off x="6172200" y="2505075"/>
            <a:ext cx="5183188"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72CDFEA-FA91-455D-9F6A-D597B0B81D8F}"/>
              </a:ext>
            </a:extLst>
          </p:cNvPr>
          <p:cNvSpPr>
            <a:spLocks noGrp="1"/>
          </p:cNvSpPr>
          <p:nvPr>
            <p:ph type="dt" sz="half" idx="10"/>
          </p:nvPr>
        </p:nvSpPr>
        <p:spPr/>
        <p:txBody>
          <a:bodyPr/>
          <a:lstStyle/>
          <a:p>
            <a:fld id="{05376FA2-3DAD-4C81-BB5B-024BD88ED045}" type="datetimeFigureOut">
              <a:rPr lang="es-CO" smtClean="0"/>
              <a:t>14/02/2026</a:t>
            </a:fld>
            <a:endParaRPr lang="es-CO"/>
          </a:p>
        </p:txBody>
      </p:sp>
      <p:sp>
        <p:nvSpPr>
          <p:cNvPr id="8" name="Marcador de pie de página 7">
            <a:extLst>
              <a:ext uri="{FF2B5EF4-FFF2-40B4-BE49-F238E27FC236}">
                <a16:creationId xmlns:a16="http://schemas.microsoft.com/office/drawing/2014/main" id="{D761F4BA-C472-4964-A5D8-C13722A80BE0}"/>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A4A05F3D-8A60-407E-9FA1-977B9B624B51}"/>
              </a:ext>
            </a:extLst>
          </p:cNvPr>
          <p:cNvSpPr>
            <a:spLocks noGrp="1"/>
          </p:cNvSpPr>
          <p:nvPr>
            <p:ph type="sldNum" sz="quarter" idx="12"/>
          </p:nvPr>
        </p:nvSpPr>
        <p:spPr/>
        <p:txBody>
          <a:bodyPr/>
          <a:lstStyle/>
          <a:p>
            <a:fld id="{524B85CF-F2A6-414B-A8BE-52CF4B9F73C3}" type="slidenum">
              <a:rPr lang="es-CO" smtClean="0"/>
              <a:t>‹Nº›</a:t>
            </a:fld>
            <a:endParaRPr lang="es-CO"/>
          </a:p>
        </p:txBody>
      </p:sp>
    </p:spTree>
    <p:extLst>
      <p:ext uri="{BB962C8B-B14F-4D97-AF65-F5344CB8AC3E}">
        <p14:creationId xmlns:p14="http://schemas.microsoft.com/office/powerpoint/2010/main" val="1436385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BEA97E-ADF7-4459-BAC8-4643BEB8BA6B}"/>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74C6A8C7-0A1F-4137-9582-631F24C82682}"/>
              </a:ext>
            </a:extLst>
          </p:cNvPr>
          <p:cNvSpPr>
            <a:spLocks noGrp="1"/>
          </p:cNvSpPr>
          <p:nvPr>
            <p:ph type="dt" sz="half" idx="10"/>
          </p:nvPr>
        </p:nvSpPr>
        <p:spPr/>
        <p:txBody>
          <a:bodyPr/>
          <a:lstStyle/>
          <a:p>
            <a:fld id="{05376FA2-3DAD-4C81-BB5B-024BD88ED045}" type="datetimeFigureOut">
              <a:rPr lang="es-CO" smtClean="0"/>
              <a:t>14/02/2026</a:t>
            </a:fld>
            <a:endParaRPr lang="es-CO"/>
          </a:p>
        </p:txBody>
      </p:sp>
      <p:sp>
        <p:nvSpPr>
          <p:cNvPr id="4" name="Marcador de pie de página 3">
            <a:extLst>
              <a:ext uri="{FF2B5EF4-FFF2-40B4-BE49-F238E27FC236}">
                <a16:creationId xmlns:a16="http://schemas.microsoft.com/office/drawing/2014/main" id="{B17DFE81-FAFA-4831-8B07-2638D242E836}"/>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F662A091-B748-463D-A402-5CE0DE6177CC}"/>
              </a:ext>
            </a:extLst>
          </p:cNvPr>
          <p:cNvSpPr>
            <a:spLocks noGrp="1"/>
          </p:cNvSpPr>
          <p:nvPr>
            <p:ph type="sldNum" sz="quarter" idx="12"/>
          </p:nvPr>
        </p:nvSpPr>
        <p:spPr/>
        <p:txBody>
          <a:bodyPr/>
          <a:lstStyle/>
          <a:p>
            <a:fld id="{524B85CF-F2A6-414B-A8BE-52CF4B9F73C3}" type="slidenum">
              <a:rPr lang="es-CO" smtClean="0"/>
              <a:t>‹Nº›</a:t>
            </a:fld>
            <a:endParaRPr lang="es-CO"/>
          </a:p>
        </p:txBody>
      </p:sp>
    </p:spTree>
    <p:extLst>
      <p:ext uri="{BB962C8B-B14F-4D97-AF65-F5344CB8AC3E}">
        <p14:creationId xmlns:p14="http://schemas.microsoft.com/office/powerpoint/2010/main" val="2846640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1762FFF-F5BC-41EF-8FB3-CFE96A3823BE}"/>
              </a:ext>
            </a:extLst>
          </p:cNvPr>
          <p:cNvSpPr>
            <a:spLocks noGrp="1"/>
          </p:cNvSpPr>
          <p:nvPr>
            <p:ph type="dt" sz="half" idx="10"/>
          </p:nvPr>
        </p:nvSpPr>
        <p:spPr/>
        <p:txBody>
          <a:bodyPr/>
          <a:lstStyle/>
          <a:p>
            <a:fld id="{05376FA2-3DAD-4C81-BB5B-024BD88ED045}" type="datetimeFigureOut">
              <a:rPr lang="es-CO" smtClean="0"/>
              <a:t>14/02/2026</a:t>
            </a:fld>
            <a:endParaRPr lang="es-CO"/>
          </a:p>
        </p:txBody>
      </p:sp>
      <p:sp>
        <p:nvSpPr>
          <p:cNvPr id="3" name="Marcador de pie de página 2">
            <a:extLst>
              <a:ext uri="{FF2B5EF4-FFF2-40B4-BE49-F238E27FC236}">
                <a16:creationId xmlns:a16="http://schemas.microsoft.com/office/drawing/2014/main" id="{F11CEED6-F35C-4848-BDFE-B4FEFA37F3D7}"/>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E85A9431-764B-45D6-979B-C90FAB32DC7C}"/>
              </a:ext>
            </a:extLst>
          </p:cNvPr>
          <p:cNvSpPr>
            <a:spLocks noGrp="1"/>
          </p:cNvSpPr>
          <p:nvPr>
            <p:ph type="sldNum" sz="quarter" idx="12"/>
          </p:nvPr>
        </p:nvSpPr>
        <p:spPr/>
        <p:txBody>
          <a:bodyPr/>
          <a:lstStyle/>
          <a:p>
            <a:fld id="{524B85CF-F2A6-414B-A8BE-52CF4B9F73C3}" type="slidenum">
              <a:rPr lang="es-CO" smtClean="0"/>
              <a:t>‹Nº›</a:t>
            </a:fld>
            <a:endParaRPr lang="es-CO"/>
          </a:p>
        </p:txBody>
      </p:sp>
    </p:spTree>
    <p:extLst>
      <p:ext uri="{BB962C8B-B14F-4D97-AF65-F5344CB8AC3E}">
        <p14:creationId xmlns:p14="http://schemas.microsoft.com/office/powerpoint/2010/main" val="1920476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449C13-435D-4E0D-AC50-AF30436176A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1E0A65DE-E3CF-45D4-80B9-8E11EE8A5C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9DA5F634-22D9-494F-A2FE-83B0DD7C85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FBDA024B-2565-411F-9252-2F1577B672F2}"/>
              </a:ext>
            </a:extLst>
          </p:cNvPr>
          <p:cNvSpPr>
            <a:spLocks noGrp="1"/>
          </p:cNvSpPr>
          <p:nvPr>
            <p:ph type="dt" sz="half" idx="10"/>
          </p:nvPr>
        </p:nvSpPr>
        <p:spPr/>
        <p:txBody>
          <a:bodyPr/>
          <a:lstStyle/>
          <a:p>
            <a:fld id="{05376FA2-3DAD-4C81-BB5B-024BD88ED045}" type="datetimeFigureOut">
              <a:rPr lang="es-CO" smtClean="0"/>
              <a:t>14/02/2026</a:t>
            </a:fld>
            <a:endParaRPr lang="es-CO"/>
          </a:p>
        </p:txBody>
      </p:sp>
      <p:sp>
        <p:nvSpPr>
          <p:cNvPr id="6" name="Marcador de pie de página 5">
            <a:extLst>
              <a:ext uri="{FF2B5EF4-FFF2-40B4-BE49-F238E27FC236}">
                <a16:creationId xmlns:a16="http://schemas.microsoft.com/office/drawing/2014/main" id="{CF95AD07-4358-457A-9C02-0AEE30DF883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7FE4B3C-C562-4E7B-8704-4E6E978C2477}"/>
              </a:ext>
            </a:extLst>
          </p:cNvPr>
          <p:cNvSpPr>
            <a:spLocks noGrp="1"/>
          </p:cNvSpPr>
          <p:nvPr>
            <p:ph type="sldNum" sz="quarter" idx="12"/>
          </p:nvPr>
        </p:nvSpPr>
        <p:spPr/>
        <p:txBody>
          <a:bodyPr/>
          <a:lstStyle/>
          <a:p>
            <a:fld id="{524B85CF-F2A6-414B-A8BE-52CF4B9F73C3}" type="slidenum">
              <a:rPr lang="es-CO" smtClean="0"/>
              <a:t>‹Nº›</a:t>
            </a:fld>
            <a:endParaRPr lang="es-CO"/>
          </a:p>
        </p:txBody>
      </p:sp>
    </p:spTree>
    <p:extLst>
      <p:ext uri="{BB962C8B-B14F-4D97-AF65-F5344CB8AC3E}">
        <p14:creationId xmlns:p14="http://schemas.microsoft.com/office/powerpoint/2010/main" val="3194871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B1C6AB-A0AC-4C85-8734-990CEB43FA0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E54C94C1-0931-4271-A041-D6B7F0BB5B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716373C9-2C3D-4F43-B4CB-425E7A86E9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85DB42AE-2ACE-46E9-B2C5-6E178C96721A}"/>
              </a:ext>
            </a:extLst>
          </p:cNvPr>
          <p:cNvSpPr>
            <a:spLocks noGrp="1"/>
          </p:cNvSpPr>
          <p:nvPr>
            <p:ph type="dt" sz="half" idx="10"/>
          </p:nvPr>
        </p:nvSpPr>
        <p:spPr/>
        <p:txBody>
          <a:bodyPr/>
          <a:lstStyle/>
          <a:p>
            <a:fld id="{05376FA2-3DAD-4C81-BB5B-024BD88ED045}" type="datetimeFigureOut">
              <a:rPr lang="es-CO" smtClean="0"/>
              <a:t>14/02/2026</a:t>
            </a:fld>
            <a:endParaRPr lang="es-CO"/>
          </a:p>
        </p:txBody>
      </p:sp>
      <p:sp>
        <p:nvSpPr>
          <p:cNvPr id="6" name="Marcador de pie de página 5">
            <a:extLst>
              <a:ext uri="{FF2B5EF4-FFF2-40B4-BE49-F238E27FC236}">
                <a16:creationId xmlns:a16="http://schemas.microsoft.com/office/drawing/2014/main" id="{BCA421EC-26F0-4162-8BA9-0FA030CC3CE1}"/>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52D96B80-AEFF-47AB-B7F6-B382DD1FF41F}"/>
              </a:ext>
            </a:extLst>
          </p:cNvPr>
          <p:cNvSpPr>
            <a:spLocks noGrp="1"/>
          </p:cNvSpPr>
          <p:nvPr>
            <p:ph type="sldNum" sz="quarter" idx="12"/>
          </p:nvPr>
        </p:nvSpPr>
        <p:spPr/>
        <p:txBody>
          <a:bodyPr/>
          <a:lstStyle/>
          <a:p>
            <a:fld id="{524B85CF-F2A6-414B-A8BE-52CF4B9F73C3}" type="slidenum">
              <a:rPr lang="es-CO" smtClean="0"/>
              <a:t>‹Nº›</a:t>
            </a:fld>
            <a:endParaRPr lang="es-CO"/>
          </a:p>
        </p:txBody>
      </p:sp>
    </p:spTree>
    <p:extLst>
      <p:ext uri="{BB962C8B-B14F-4D97-AF65-F5344CB8AC3E}">
        <p14:creationId xmlns:p14="http://schemas.microsoft.com/office/powerpoint/2010/main" val="3259071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38EFBEFC-6E24-4D5C-B9AA-2FC857CFA7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3716D580-09EB-4FBD-AA9E-FFBAF9D102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A37D3D2-456F-4CCD-B5E1-C1EFAB6D12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376FA2-3DAD-4C81-BB5B-024BD88ED045}" type="datetimeFigureOut">
              <a:rPr lang="es-CO" smtClean="0"/>
              <a:t>14/02/2026</a:t>
            </a:fld>
            <a:endParaRPr lang="es-CO"/>
          </a:p>
        </p:txBody>
      </p:sp>
      <p:sp>
        <p:nvSpPr>
          <p:cNvPr id="5" name="Marcador de pie de página 4">
            <a:extLst>
              <a:ext uri="{FF2B5EF4-FFF2-40B4-BE49-F238E27FC236}">
                <a16:creationId xmlns:a16="http://schemas.microsoft.com/office/drawing/2014/main" id="{640EB8BA-0765-4F39-86BC-C885FB4741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D91FF9D0-2B76-4E91-A7FF-03F2B4FB2B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4B85CF-F2A6-414B-A8BE-52CF4B9F73C3}" type="slidenum">
              <a:rPr lang="es-CO" smtClean="0"/>
              <a:t>‹Nº›</a:t>
            </a:fld>
            <a:endParaRPr lang="es-CO"/>
          </a:p>
        </p:txBody>
      </p:sp>
    </p:spTree>
    <p:extLst>
      <p:ext uri="{BB962C8B-B14F-4D97-AF65-F5344CB8AC3E}">
        <p14:creationId xmlns:p14="http://schemas.microsoft.com/office/powerpoint/2010/main" val="1035132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B9CDCA-0B71-418A-AF9F-36F43BF8334F}"/>
              </a:ext>
            </a:extLst>
          </p:cNvPr>
          <p:cNvSpPr>
            <a:spLocks noGrp="1"/>
          </p:cNvSpPr>
          <p:nvPr>
            <p:ph type="ctrTitle"/>
          </p:nvPr>
        </p:nvSpPr>
        <p:spPr/>
        <p:txBody>
          <a:bodyPr/>
          <a:lstStyle/>
          <a:p>
            <a:r>
              <a:rPr lang="es-CO" dirty="0"/>
              <a:t>APA 7° EDICIÓN</a:t>
            </a:r>
          </a:p>
        </p:txBody>
      </p:sp>
      <p:sp>
        <p:nvSpPr>
          <p:cNvPr id="3" name="Subtítulo 2">
            <a:extLst>
              <a:ext uri="{FF2B5EF4-FFF2-40B4-BE49-F238E27FC236}">
                <a16:creationId xmlns:a16="http://schemas.microsoft.com/office/drawing/2014/main" id="{CDF0AEFB-EF86-45AC-84E6-B37AF043267B}"/>
              </a:ext>
            </a:extLst>
          </p:cNvPr>
          <p:cNvSpPr>
            <a:spLocks noGrp="1"/>
          </p:cNvSpPr>
          <p:nvPr>
            <p:ph type="subTitle" idx="1"/>
          </p:nvPr>
        </p:nvSpPr>
        <p:spPr/>
        <p:txBody>
          <a:bodyPr/>
          <a:lstStyle/>
          <a:p>
            <a:endParaRPr lang="es-CO" dirty="0"/>
          </a:p>
        </p:txBody>
      </p:sp>
    </p:spTree>
    <p:extLst>
      <p:ext uri="{BB962C8B-B14F-4D97-AF65-F5344CB8AC3E}">
        <p14:creationId xmlns:p14="http://schemas.microsoft.com/office/powerpoint/2010/main" val="18347943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12A647-7381-4F79-8A43-ABF97F7A1A17}"/>
              </a:ext>
            </a:extLst>
          </p:cNvPr>
          <p:cNvSpPr>
            <a:spLocks noGrp="1"/>
          </p:cNvSpPr>
          <p:nvPr>
            <p:ph type="title"/>
          </p:nvPr>
        </p:nvSpPr>
        <p:spPr/>
        <p:txBody>
          <a:bodyPr/>
          <a:lstStyle/>
          <a:p>
            <a:pPr algn="ctr"/>
            <a:r>
              <a:rPr lang="es-CO" dirty="0"/>
              <a:t>Tablas y figuras</a:t>
            </a:r>
          </a:p>
        </p:txBody>
      </p:sp>
      <p:sp>
        <p:nvSpPr>
          <p:cNvPr id="3" name="Marcador de contenido 2">
            <a:extLst>
              <a:ext uri="{FF2B5EF4-FFF2-40B4-BE49-F238E27FC236}">
                <a16:creationId xmlns:a16="http://schemas.microsoft.com/office/drawing/2014/main" id="{5B9C3CCB-4604-4C55-9541-E8CD61377EB8}"/>
              </a:ext>
            </a:extLst>
          </p:cNvPr>
          <p:cNvSpPr>
            <a:spLocks noGrp="1"/>
          </p:cNvSpPr>
          <p:nvPr>
            <p:ph idx="1"/>
          </p:nvPr>
        </p:nvSpPr>
        <p:spPr/>
        <p:txBody>
          <a:bodyPr/>
          <a:lstStyle/>
          <a:p>
            <a:pPr marL="0" indent="0" algn="just">
              <a:buNone/>
            </a:pPr>
            <a:r>
              <a:rPr lang="es-CO" dirty="0"/>
              <a:t>Las tablas se utilizan principalmente para presentar ordenadamente los resultados y los datos que hayamos obtenido en nuestro trabajo.</a:t>
            </a:r>
          </a:p>
          <a:p>
            <a:pPr marL="0" indent="0" algn="just">
              <a:buNone/>
            </a:pPr>
            <a:r>
              <a:rPr lang="es-CO" dirty="0"/>
              <a:t>APA considera que una figura es cualquier tipo de representación visual que no sea una tabla: </a:t>
            </a:r>
          </a:p>
          <a:p>
            <a:pPr marL="0" indent="0" algn="just">
              <a:buNone/>
            </a:pPr>
            <a:r>
              <a:rPr lang="es-CO" dirty="0"/>
              <a:t>gráficos, dibujos, diagramas, infografías, fotografías, ilustraciones... Según APA, los componentes principales figuras y tablas son:</a:t>
            </a:r>
          </a:p>
          <a:p>
            <a:pPr algn="just"/>
            <a:r>
              <a:rPr lang="es-CO" dirty="0"/>
              <a:t>Número</a:t>
            </a:r>
          </a:p>
          <a:p>
            <a:pPr algn="just"/>
            <a:r>
              <a:rPr lang="es-CO" dirty="0"/>
              <a:t>Título</a:t>
            </a:r>
          </a:p>
          <a:p>
            <a:pPr algn="just"/>
            <a:r>
              <a:rPr lang="es-CO" dirty="0"/>
              <a:t>cuerpo</a:t>
            </a:r>
          </a:p>
        </p:txBody>
      </p:sp>
    </p:spTree>
    <p:extLst>
      <p:ext uri="{BB962C8B-B14F-4D97-AF65-F5344CB8AC3E}">
        <p14:creationId xmlns:p14="http://schemas.microsoft.com/office/powerpoint/2010/main" val="2930362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ACC900-CD25-41B1-927B-9557A65C6A24}"/>
              </a:ext>
            </a:extLst>
          </p:cNvPr>
          <p:cNvSpPr>
            <a:spLocks noGrp="1"/>
          </p:cNvSpPr>
          <p:nvPr>
            <p:ph type="title"/>
          </p:nvPr>
        </p:nvSpPr>
        <p:spPr/>
        <p:txBody>
          <a:bodyPr/>
          <a:lstStyle/>
          <a:p>
            <a:pPr algn="ctr"/>
            <a:r>
              <a:rPr lang="es-CO" dirty="0"/>
              <a:t>Tablas y figuras</a:t>
            </a:r>
          </a:p>
        </p:txBody>
      </p:sp>
      <p:sp>
        <p:nvSpPr>
          <p:cNvPr id="3" name="Marcador de contenido 2">
            <a:extLst>
              <a:ext uri="{FF2B5EF4-FFF2-40B4-BE49-F238E27FC236}">
                <a16:creationId xmlns:a16="http://schemas.microsoft.com/office/drawing/2014/main" id="{894B6275-E7A8-47D2-948D-7E4E8557DA67}"/>
              </a:ext>
            </a:extLst>
          </p:cNvPr>
          <p:cNvSpPr>
            <a:spLocks noGrp="1"/>
          </p:cNvSpPr>
          <p:nvPr>
            <p:ph idx="1"/>
          </p:nvPr>
        </p:nvSpPr>
        <p:spPr>
          <a:xfrm>
            <a:off x="838200" y="1300766"/>
            <a:ext cx="10515600" cy="4876197"/>
          </a:xfrm>
        </p:spPr>
        <p:txBody>
          <a:bodyPr>
            <a:normAutofit/>
          </a:bodyPr>
          <a:lstStyle/>
          <a:p>
            <a:pPr algn="just"/>
            <a:r>
              <a:rPr lang="es-CO" dirty="0"/>
              <a:t>Número: todas deben ir numeradas de forma inequívoca. En el texto nos referiremos a ellas por su número (</a:t>
            </a:r>
            <a:r>
              <a:rPr lang="es-CO" dirty="0">
                <a:solidFill>
                  <a:srgbClr val="FF0000"/>
                </a:solidFill>
              </a:rPr>
              <a:t>Tabla 5, Figura 2, e</a:t>
            </a:r>
            <a:r>
              <a:rPr lang="es-CO" dirty="0"/>
              <a:t>tc.), no con expresiones como «en la tabla de la página anterior», «en la siguiente figura» o «la tabla de la © Universidad Internacional de La Rioja (UNIR) página 145». </a:t>
            </a:r>
          </a:p>
          <a:p>
            <a:pPr algn="just"/>
            <a:r>
              <a:rPr lang="es-CO" dirty="0"/>
              <a:t>Título: debe ser breve pero lo suficientemente concreto como para que podamos inferir el contenido de la tabla o figura. </a:t>
            </a:r>
          </a:p>
          <a:p>
            <a:pPr algn="just"/>
            <a:r>
              <a:rPr lang="es-CO" dirty="0"/>
              <a:t>Cuerpo: la figura o la tabla en sí.</a:t>
            </a:r>
          </a:p>
          <a:p>
            <a:pPr algn="ctr"/>
            <a:r>
              <a:rPr lang="es-CO" dirty="0">
                <a:solidFill>
                  <a:srgbClr val="FF0000"/>
                </a:solidFill>
              </a:rPr>
              <a:t>Notas: </a:t>
            </a:r>
            <a:r>
              <a:rPr lang="es-CO" dirty="0"/>
              <a:t>si las hay, se colocan en el pie. Su función es aclarar el contenido de la tabla/figura (en el caso de que sea elaboración propia) o su origen (es decir, la fuente). </a:t>
            </a:r>
          </a:p>
        </p:txBody>
      </p:sp>
    </p:spTree>
    <p:extLst>
      <p:ext uri="{BB962C8B-B14F-4D97-AF65-F5344CB8AC3E}">
        <p14:creationId xmlns:p14="http://schemas.microsoft.com/office/powerpoint/2010/main" val="2426722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EB125C5E-2114-45DF-8B59-51965A709132}"/>
              </a:ext>
            </a:extLst>
          </p:cNvPr>
          <p:cNvSpPr>
            <a:spLocks noGrp="1"/>
          </p:cNvSpPr>
          <p:nvPr>
            <p:ph idx="1"/>
          </p:nvPr>
        </p:nvSpPr>
        <p:spPr>
          <a:xfrm>
            <a:off x="838200" y="357433"/>
            <a:ext cx="10515600" cy="1947885"/>
          </a:xfrm>
        </p:spPr>
        <p:txBody>
          <a:bodyPr>
            <a:normAutofit lnSpcReduction="10000"/>
          </a:bodyPr>
          <a:lstStyle/>
          <a:p>
            <a:pPr algn="just"/>
            <a:r>
              <a:rPr lang="es-CO" dirty="0"/>
              <a:t>Si en el documento tenemos ambas cosas, tablas y figuras, las numeraremos de forma independiente entre sí. Además, como norma general, número y título se colocan encima de la tabla o figura y las notas en el pie. La fuente se coloca en el pie y se incluye la referencia completa de la cita al final del trabajo. </a:t>
            </a:r>
          </a:p>
        </p:txBody>
      </p:sp>
      <p:pic>
        <p:nvPicPr>
          <p:cNvPr id="4" name="Imagen 3">
            <a:extLst>
              <a:ext uri="{FF2B5EF4-FFF2-40B4-BE49-F238E27FC236}">
                <a16:creationId xmlns:a16="http://schemas.microsoft.com/office/drawing/2014/main" id="{6AEE2856-FD4A-413C-902F-6F084D3C5B3E}"/>
              </a:ext>
            </a:extLst>
          </p:cNvPr>
          <p:cNvPicPr>
            <a:picLocks noChangeAspect="1"/>
          </p:cNvPicPr>
          <p:nvPr/>
        </p:nvPicPr>
        <p:blipFill rotWithShape="1">
          <a:blip r:embed="rId2"/>
          <a:srcRect l="14683" t="24642" r="25000" b="11743"/>
          <a:stretch/>
        </p:blipFill>
        <p:spPr>
          <a:xfrm>
            <a:off x="502776" y="2569379"/>
            <a:ext cx="4550122" cy="2698125"/>
          </a:xfrm>
          <a:prstGeom prst="rect">
            <a:avLst/>
          </a:prstGeom>
        </p:spPr>
      </p:pic>
      <p:pic>
        <p:nvPicPr>
          <p:cNvPr id="5" name="Imagen 4">
            <a:extLst>
              <a:ext uri="{FF2B5EF4-FFF2-40B4-BE49-F238E27FC236}">
                <a16:creationId xmlns:a16="http://schemas.microsoft.com/office/drawing/2014/main" id="{A449FA67-FECD-468B-B3AB-D5B617170751}"/>
              </a:ext>
            </a:extLst>
          </p:cNvPr>
          <p:cNvPicPr>
            <a:picLocks noChangeAspect="1"/>
          </p:cNvPicPr>
          <p:nvPr/>
        </p:nvPicPr>
        <p:blipFill rotWithShape="1">
          <a:blip r:embed="rId3"/>
          <a:srcRect l="15951" t="23179" r="32923" b="26374"/>
          <a:stretch/>
        </p:blipFill>
        <p:spPr>
          <a:xfrm>
            <a:off x="6186477" y="2569379"/>
            <a:ext cx="4863597" cy="2698125"/>
          </a:xfrm>
          <a:prstGeom prst="rect">
            <a:avLst/>
          </a:prstGeom>
        </p:spPr>
      </p:pic>
    </p:spTree>
    <p:extLst>
      <p:ext uri="{BB962C8B-B14F-4D97-AF65-F5344CB8AC3E}">
        <p14:creationId xmlns:p14="http://schemas.microsoft.com/office/powerpoint/2010/main" val="2018458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87D045-8077-45F9-8168-6D6713F32EF6}"/>
              </a:ext>
            </a:extLst>
          </p:cNvPr>
          <p:cNvSpPr>
            <a:spLocks noGrp="1"/>
          </p:cNvSpPr>
          <p:nvPr>
            <p:ph type="title"/>
          </p:nvPr>
        </p:nvSpPr>
        <p:spPr/>
        <p:txBody>
          <a:bodyPr/>
          <a:lstStyle/>
          <a:p>
            <a:pPr algn="ctr"/>
            <a:r>
              <a:rPr lang="es-CO" dirty="0"/>
              <a:t>Elementos de una referencia</a:t>
            </a:r>
          </a:p>
        </p:txBody>
      </p:sp>
      <p:sp>
        <p:nvSpPr>
          <p:cNvPr id="3" name="Marcador de contenido 2">
            <a:extLst>
              <a:ext uri="{FF2B5EF4-FFF2-40B4-BE49-F238E27FC236}">
                <a16:creationId xmlns:a16="http://schemas.microsoft.com/office/drawing/2014/main" id="{D0ABE9DB-EF9A-4906-ADFD-2BF288D7C234}"/>
              </a:ext>
            </a:extLst>
          </p:cNvPr>
          <p:cNvSpPr>
            <a:spLocks noGrp="1"/>
          </p:cNvSpPr>
          <p:nvPr>
            <p:ph idx="1"/>
          </p:nvPr>
        </p:nvSpPr>
        <p:spPr>
          <a:xfrm>
            <a:off x="838200" y="1825625"/>
            <a:ext cx="10515600" cy="1603375"/>
          </a:xfrm>
        </p:spPr>
        <p:txBody>
          <a:bodyPr>
            <a:normAutofit lnSpcReduction="10000"/>
          </a:bodyPr>
          <a:lstStyle/>
          <a:p>
            <a:pPr marL="0" indent="0" algn="just">
              <a:buNone/>
            </a:pPr>
            <a:r>
              <a:rPr lang="es-CO" dirty="0"/>
              <a:t>Según la normativa APA, hay cuatro elementos básicos sobre los que se construye la referencia bibliográfica. En esta guía aclaramos los aspectos principales que debemos conocer sobre ellos, pero se puede ampliar información en la página oficial de APA.</a:t>
            </a:r>
          </a:p>
        </p:txBody>
      </p:sp>
      <p:pic>
        <p:nvPicPr>
          <p:cNvPr id="4" name="Imagen 3">
            <a:extLst>
              <a:ext uri="{FF2B5EF4-FFF2-40B4-BE49-F238E27FC236}">
                <a16:creationId xmlns:a16="http://schemas.microsoft.com/office/drawing/2014/main" id="{1BBAE104-FCA6-433A-B4E8-4A51BA23A78E}"/>
              </a:ext>
            </a:extLst>
          </p:cNvPr>
          <p:cNvPicPr>
            <a:picLocks noChangeAspect="1"/>
          </p:cNvPicPr>
          <p:nvPr/>
        </p:nvPicPr>
        <p:blipFill rotWithShape="1">
          <a:blip r:embed="rId2"/>
          <a:srcRect l="16690" t="42813" r="22254" b="38023"/>
          <a:stretch/>
        </p:blipFill>
        <p:spPr>
          <a:xfrm>
            <a:off x="2374005" y="3734873"/>
            <a:ext cx="7443989" cy="1313645"/>
          </a:xfrm>
          <a:prstGeom prst="rect">
            <a:avLst/>
          </a:prstGeom>
        </p:spPr>
      </p:pic>
    </p:spTree>
    <p:extLst>
      <p:ext uri="{BB962C8B-B14F-4D97-AF65-F5344CB8AC3E}">
        <p14:creationId xmlns:p14="http://schemas.microsoft.com/office/powerpoint/2010/main" val="4007079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02B555-FCBE-411B-AA6A-A89833C4C127}"/>
              </a:ext>
            </a:extLst>
          </p:cNvPr>
          <p:cNvSpPr>
            <a:spLocks noGrp="1"/>
          </p:cNvSpPr>
          <p:nvPr>
            <p:ph type="title"/>
          </p:nvPr>
        </p:nvSpPr>
        <p:spPr/>
        <p:txBody>
          <a:bodyPr/>
          <a:lstStyle/>
          <a:p>
            <a:pPr algn="ctr"/>
            <a:r>
              <a:rPr lang="es-CO" dirty="0"/>
              <a:t>AUTOR</a:t>
            </a:r>
          </a:p>
        </p:txBody>
      </p:sp>
      <p:sp>
        <p:nvSpPr>
          <p:cNvPr id="3" name="Marcador de contenido 2">
            <a:extLst>
              <a:ext uri="{FF2B5EF4-FFF2-40B4-BE49-F238E27FC236}">
                <a16:creationId xmlns:a16="http://schemas.microsoft.com/office/drawing/2014/main" id="{1C36EE97-3586-4E35-A9C1-8D58BF4EE719}"/>
              </a:ext>
            </a:extLst>
          </p:cNvPr>
          <p:cNvSpPr>
            <a:spLocks noGrp="1"/>
          </p:cNvSpPr>
          <p:nvPr>
            <p:ph idx="1"/>
          </p:nvPr>
        </p:nvSpPr>
        <p:spPr/>
        <p:txBody>
          <a:bodyPr>
            <a:normAutofit lnSpcReduction="10000"/>
          </a:bodyPr>
          <a:lstStyle/>
          <a:p>
            <a:pPr marL="0" indent="0" algn="just">
              <a:buNone/>
            </a:pPr>
            <a:r>
              <a:rPr lang="es-CO" dirty="0"/>
              <a:t>La información relativa al autor nos indica quién es responsable del trabajo (una persona, un grupo de personas, una institución...) y en ocasiones qué tipo de trabajo ha hecho esa persona con respecto a la obra (editor, director…). Veamos cómo debemos detallar esta información:</a:t>
            </a:r>
          </a:p>
          <a:p>
            <a:pPr marL="0" indent="0" algn="just">
              <a:buNone/>
            </a:pPr>
            <a:endParaRPr lang="es-CO" dirty="0"/>
          </a:p>
          <a:p>
            <a:pPr marL="0" indent="0" algn="just">
              <a:buNone/>
            </a:pPr>
            <a:r>
              <a:rPr lang="es-CO" b="1" dirty="0"/>
              <a:t>Autor individual </a:t>
            </a:r>
          </a:p>
          <a:p>
            <a:pPr marL="0" indent="0" algn="just">
              <a:buNone/>
            </a:pPr>
            <a:r>
              <a:rPr lang="es-CO" dirty="0"/>
              <a:t>Un autor: escribiremos primero el apellido tal y como viene en la publicación y a continuación la inicial del nombre separados por una coma. Si el autor tiene dos o más iniciales estas se separarán con un espacio. </a:t>
            </a:r>
          </a:p>
        </p:txBody>
      </p:sp>
    </p:spTree>
    <p:extLst>
      <p:ext uri="{BB962C8B-B14F-4D97-AF65-F5344CB8AC3E}">
        <p14:creationId xmlns:p14="http://schemas.microsoft.com/office/powerpoint/2010/main" val="21350877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CF4F84-BE64-482A-A212-1A3D4D6FC596}"/>
              </a:ext>
            </a:extLst>
          </p:cNvPr>
          <p:cNvSpPr>
            <a:spLocks noGrp="1"/>
          </p:cNvSpPr>
          <p:nvPr>
            <p:ph type="title"/>
          </p:nvPr>
        </p:nvSpPr>
        <p:spPr/>
        <p:txBody>
          <a:bodyPr/>
          <a:lstStyle/>
          <a:p>
            <a:pPr algn="ctr"/>
            <a:r>
              <a:rPr lang="es-CO" dirty="0"/>
              <a:t>EJEMPLO:</a:t>
            </a:r>
          </a:p>
        </p:txBody>
      </p:sp>
      <p:sp>
        <p:nvSpPr>
          <p:cNvPr id="3" name="Marcador de contenido 2">
            <a:extLst>
              <a:ext uri="{FF2B5EF4-FFF2-40B4-BE49-F238E27FC236}">
                <a16:creationId xmlns:a16="http://schemas.microsoft.com/office/drawing/2014/main" id="{42A23D98-D934-4E1A-B196-584CBB008984}"/>
              </a:ext>
            </a:extLst>
          </p:cNvPr>
          <p:cNvSpPr>
            <a:spLocks noGrp="1"/>
          </p:cNvSpPr>
          <p:nvPr>
            <p:ph idx="1"/>
          </p:nvPr>
        </p:nvSpPr>
        <p:spPr>
          <a:xfrm>
            <a:off x="838200" y="1825625"/>
            <a:ext cx="3141372" cy="4351338"/>
          </a:xfrm>
        </p:spPr>
        <p:txBody>
          <a:bodyPr/>
          <a:lstStyle/>
          <a:p>
            <a:endParaRPr lang="es-CO"/>
          </a:p>
        </p:txBody>
      </p:sp>
      <p:pic>
        <p:nvPicPr>
          <p:cNvPr id="4" name="Imagen 3">
            <a:extLst>
              <a:ext uri="{FF2B5EF4-FFF2-40B4-BE49-F238E27FC236}">
                <a16:creationId xmlns:a16="http://schemas.microsoft.com/office/drawing/2014/main" id="{36E67260-B7E7-41D1-B15F-BE37715F42BC}"/>
              </a:ext>
            </a:extLst>
          </p:cNvPr>
          <p:cNvPicPr>
            <a:picLocks noChangeAspect="1"/>
          </p:cNvPicPr>
          <p:nvPr/>
        </p:nvPicPr>
        <p:blipFill rotWithShape="1">
          <a:blip r:embed="rId2"/>
          <a:srcRect l="17535" t="36520" r="62289" b="27876"/>
          <a:stretch/>
        </p:blipFill>
        <p:spPr>
          <a:xfrm>
            <a:off x="4311640" y="1825625"/>
            <a:ext cx="3900790" cy="3870078"/>
          </a:xfrm>
          <a:prstGeom prst="rect">
            <a:avLst/>
          </a:prstGeom>
        </p:spPr>
      </p:pic>
    </p:spTree>
    <p:extLst>
      <p:ext uri="{BB962C8B-B14F-4D97-AF65-F5344CB8AC3E}">
        <p14:creationId xmlns:p14="http://schemas.microsoft.com/office/powerpoint/2010/main" val="3202488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69DACE-0F5A-4494-B7F6-60E0D436738E}"/>
              </a:ext>
            </a:extLst>
          </p:cNvPr>
          <p:cNvSpPr>
            <a:spLocks noGrp="1"/>
          </p:cNvSpPr>
          <p:nvPr>
            <p:ph type="title"/>
          </p:nvPr>
        </p:nvSpPr>
        <p:spPr/>
        <p:txBody>
          <a:bodyPr/>
          <a:lstStyle/>
          <a:p>
            <a:pPr algn="ctr"/>
            <a:r>
              <a:rPr lang="es-CO" dirty="0"/>
              <a:t>VARIOS AUTORES</a:t>
            </a:r>
          </a:p>
        </p:txBody>
      </p:sp>
      <p:sp>
        <p:nvSpPr>
          <p:cNvPr id="3" name="Marcador de contenido 2">
            <a:extLst>
              <a:ext uri="{FF2B5EF4-FFF2-40B4-BE49-F238E27FC236}">
                <a16:creationId xmlns:a16="http://schemas.microsoft.com/office/drawing/2014/main" id="{4F8FA7AC-FEC4-443D-95EF-9933B80A16C5}"/>
              </a:ext>
            </a:extLst>
          </p:cNvPr>
          <p:cNvSpPr>
            <a:spLocks noGrp="1"/>
          </p:cNvSpPr>
          <p:nvPr>
            <p:ph idx="1"/>
          </p:nvPr>
        </p:nvSpPr>
        <p:spPr/>
        <p:txBody>
          <a:bodyPr>
            <a:normAutofit/>
          </a:bodyPr>
          <a:lstStyle/>
          <a:p>
            <a:pPr marL="0" indent="0" algn="just">
              <a:buNone/>
            </a:pPr>
            <a:r>
              <a:rPr lang="es-CO" dirty="0"/>
              <a:t>Escribiremos la lista de autores (siguiendo las indicaciones que acabamos de exponer para detallar un autor) separados entre sí por comas y añadiendo &amp; (o y) antes del último autor. </a:t>
            </a:r>
          </a:p>
          <a:p>
            <a:pPr marL="0" indent="0" algn="just">
              <a:buNone/>
            </a:pPr>
            <a:r>
              <a:rPr lang="es-CO" dirty="0"/>
              <a:t>utilizamos simplemente la conjunción y (</a:t>
            </a:r>
            <a:r>
              <a:rPr lang="es-CO" dirty="0" err="1"/>
              <a:t>Fundéu</a:t>
            </a:r>
            <a:r>
              <a:rPr lang="es-CO" dirty="0"/>
              <a:t>, 2013). Podemos usar cualquiera de las dos en nuestras referencias. </a:t>
            </a:r>
          </a:p>
          <a:p>
            <a:pPr marL="0" indent="0" algn="just">
              <a:buNone/>
            </a:pPr>
            <a:r>
              <a:rPr lang="es-CO" dirty="0"/>
              <a:t>En el caso de que tengamos varios autores, en la referencia detallaremos apellidos e iniciales de hasta 20 autores, si hay más de 20 detallaremos los 19 primeros, añadimos puntos suspensivos (sin &amp; ni y) y detallamos apellido e inicial del último autor de la lista. </a:t>
            </a:r>
          </a:p>
        </p:txBody>
      </p:sp>
    </p:spTree>
    <p:extLst>
      <p:ext uri="{BB962C8B-B14F-4D97-AF65-F5344CB8AC3E}">
        <p14:creationId xmlns:p14="http://schemas.microsoft.com/office/powerpoint/2010/main" val="21896292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FEA0A84-F3D2-4EAE-946E-900625AD0B9F}"/>
              </a:ext>
            </a:extLst>
          </p:cNvPr>
          <p:cNvSpPr>
            <a:spLocks noGrp="1"/>
          </p:cNvSpPr>
          <p:nvPr>
            <p:ph type="title"/>
          </p:nvPr>
        </p:nvSpPr>
        <p:spPr/>
        <p:txBody>
          <a:bodyPr/>
          <a:lstStyle/>
          <a:p>
            <a:pPr algn="ctr"/>
            <a:r>
              <a:rPr lang="es-CO" dirty="0"/>
              <a:t>EJEMPLO:</a:t>
            </a:r>
          </a:p>
        </p:txBody>
      </p:sp>
      <p:pic>
        <p:nvPicPr>
          <p:cNvPr id="4" name="Imagen 3">
            <a:extLst>
              <a:ext uri="{FF2B5EF4-FFF2-40B4-BE49-F238E27FC236}">
                <a16:creationId xmlns:a16="http://schemas.microsoft.com/office/drawing/2014/main" id="{3AADB4EE-F1C7-431E-901D-AEBB1BF5E2D5}"/>
              </a:ext>
            </a:extLst>
          </p:cNvPr>
          <p:cNvPicPr>
            <a:picLocks noChangeAspect="1"/>
          </p:cNvPicPr>
          <p:nvPr/>
        </p:nvPicPr>
        <p:blipFill rotWithShape="1">
          <a:blip r:embed="rId2"/>
          <a:srcRect l="17536" t="27219" r="21619" b="12094"/>
          <a:stretch/>
        </p:blipFill>
        <p:spPr>
          <a:xfrm>
            <a:off x="2137893" y="1867438"/>
            <a:ext cx="7418232" cy="4159876"/>
          </a:xfrm>
          <a:prstGeom prst="rect">
            <a:avLst/>
          </a:prstGeom>
        </p:spPr>
      </p:pic>
    </p:spTree>
    <p:extLst>
      <p:ext uri="{BB962C8B-B14F-4D97-AF65-F5344CB8AC3E}">
        <p14:creationId xmlns:p14="http://schemas.microsoft.com/office/powerpoint/2010/main" val="29531073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8FFAB817-E33C-499A-AE09-33132B26559A}"/>
              </a:ext>
            </a:extLst>
          </p:cNvPr>
          <p:cNvSpPr>
            <a:spLocks noGrp="1"/>
          </p:cNvSpPr>
          <p:nvPr>
            <p:ph idx="1"/>
          </p:nvPr>
        </p:nvSpPr>
        <p:spPr>
          <a:xfrm>
            <a:off x="567744" y="434706"/>
            <a:ext cx="10515600" cy="4351338"/>
          </a:xfrm>
        </p:spPr>
        <p:txBody>
          <a:bodyPr/>
          <a:lstStyle/>
          <a:p>
            <a:pPr marL="0" indent="0" algn="just">
              <a:buNone/>
            </a:pPr>
            <a:r>
              <a:rPr lang="es-CO" dirty="0"/>
              <a:t>En cuanto a la cita en el texto, abreviaremos cuando tengamos 3 autores o más, de forma que pondremos el nombre del primer autor y después pondremos </a:t>
            </a:r>
            <a:r>
              <a:rPr lang="es-CO" dirty="0">
                <a:solidFill>
                  <a:srgbClr val="FF0000"/>
                </a:solidFill>
              </a:rPr>
              <a:t>et al. </a:t>
            </a:r>
            <a:r>
              <a:rPr lang="es-CO" dirty="0"/>
              <a:t>desde la primera vez que aparezca en el texto (siempre que esto no genere ambigüedad). </a:t>
            </a:r>
          </a:p>
          <a:p>
            <a:pPr marL="0" indent="0" algn="just">
              <a:buNone/>
            </a:pPr>
            <a:endParaRPr lang="es-CO" dirty="0"/>
          </a:p>
        </p:txBody>
      </p:sp>
    </p:spTree>
    <p:extLst>
      <p:ext uri="{BB962C8B-B14F-4D97-AF65-F5344CB8AC3E}">
        <p14:creationId xmlns:p14="http://schemas.microsoft.com/office/powerpoint/2010/main" val="2320599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5227F4-6221-4B0C-B431-E3E57BC177BD}"/>
              </a:ext>
            </a:extLst>
          </p:cNvPr>
          <p:cNvSpPr>
            <a:spLocks noGrp="1"/>
          </p:cNvSpPr>
          <p:nvPr>
            <p:ph type="title"/>
          </p:nvPr>
        </p:nvSpPr>
        <p:spPr/>
        <p:txBody>
          <a:bodyPr/>
          <a:lstStyle/>
          <a:p>
            <a:pPr algn="ctr"/>
            <a:r>
              <a:rPr lang="es-CO" dirty="0"/>
              <a:t>Autor grupal</a:t>
            </a:r>
          </a:p>
        </p:txBody>
      </p:sp>
      <p:sp>
        <p:nvSpPr>
          <p:cNvPr id="3" name="Marcador de contenido 2">
            <a:extLst>
              <a:ext uri="{FF2B5EF4-FFF2-40B4-BE49-F238E27FC236}">
                <a16:creationId xmlns:a16="http://schemas.microsoft.com/office/drawing/2014/main" id="{36964859-1EE9-455A-8D54-2220E11BFE83}"/>
              </a:ext>
            </a:extLst>
          </p:cNvPr>
          <p:cNvSpPr>
            <a:spLocks noGrp="1"/>
          </p:cNvSpPr>
          <p:nvPr>
            <p:ph idx="1"/>
          </p:nvPr>
        </p:nvSpPr>
        <p:spPr/>
        <p:txBody>
          <a:bodyPr/>
          <a:lstStyle/>
          <a:p>
            <a:pPr marL="0" indent="0" algn="just">
              <a:buNone/>
            </a:pPr>
            <a:r>
              <a:rPr lang="es-CO" dirty="0"/>
              <a:t>A veces una obra tiene un autor institucional o es una publicación gubernamental, o de ONG, etc. En ese caso seguiremos las siguientes indicaciones: </a:t>
            </a:r>
          </a:p>
          <a:p>
            <a:pPr algn="just">
              <a:buFont typeface="Wingdings" panose="05000000000000000000" pitchFamily="2" charset="2"/>
              <a:buChar char="ü"/>
            </a:pPr>
            <a:r>
              <a:rPr lang="es-CO" dirty="0"/>
              <a:t>Si en la propia publicación aparece especificado el nombre de los autores le daremos tratamiento de publicación con autor individual y detallaremos apellidos e iniciales de los autores que figuren. </a:t>
            </a:r>
          </a:p>
          <a:p>
            <a:pPr algn="just">
              <a:buFont typeface="Wingdings" panose="05000000000000000000" pitchFamily="2" charset="2"/>
              <a:buChar char="ü"/>
            </a:pPr>
            <a:r>
              <a:rPr lang="es-CO" dirty="0"/>
              <a:t>Aunque en el texto escribamos las siglas (desarrollamos la sigla solo la primera vez que aparecen), en la lista de referencias es mejor detallar el nombre completo de la institución.</a:t>
            </a:r>
          </a:p>
        </p:txBody>
      </p:sp>
    </p:spTree>
    <p:extLst>
      <p:ext uri="{BB962C8B-B14F-4D97-AF65-F5344CB8AC3E}">
        <p14:creationId xmlns:p14="http://schemas.microsoft.com/office/powerpoint/2010/main" val="3167498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118431-CDAF-430E-A0C4-4A1198A4DA85}"/>
              </a:ext>
            </a:extLst>
          </p:cNvPr>
          <p:cNvSpPr>
            <a:spLocks noGrp="1"/>
          </p:cNvSpPr>
          <p:nvPr>
            <p:ph type="title"/>
          </p:nvPr>
        </p:nvSpPr>
        <p:spPr/>
        <p:txBody>
          <a:bodyPr/>
          <a:lstStyle/>
          <a:p>
            <a:pPr algn="ctr"/>
            <a:r>
              <a:rPr lang="es-CO" dirty="0"/>
              <a:t>Diferencia entre cita, referencia bibliográfica y bibliografía </a:t>
            </a:r>
          </a:p>
        </p:txBody>
      </p:sp>
      <p:sp>
        <p:nvSpPr>
          <p:cNvPr id="3" name="Marcador de contenido 2">
            <a:extLst>
              <a:ext uri="{FF2B5EF4-FFF2-40B4-BE49-F238E27FC236}">
                <a16:creationId xmlns:a16="http://schemas.microsoft.com/office/drawing/2014/main" id="{2C0AF744-CB34-4470-A396-815485558BFD}"/>
              </a:ext>
            </a:extLst>
          </p:cNvPr>
          <p:cNvSpPr>
            <a:spLocks noGrp="1"/>
          </p:cNvSpPr>
          <p:nvPr>
            <p:ph idx="1"/>
          </p:nvPr>
        </p:nvSpPr>
        <p:spPr/>
        <p:txBody>
          <a:bodyPr/>
          <a:lstStyle/>
          <a:p>
            <a:r>
              <a:rPr lang="es-CO" b="1" dirty="0"/>
              <a:t>Referencias bibliográficas: </a:t>
            </a:r>
          </a:p>
          <a:p>
            <a:pPr marL="0" indent="0" algn="just">
              <a:buNone/>
            </a:pPr>
            <a:r>
              <a:rPr lang="es-CO" dirty="0"/>
              <a:t>Es el listado que contiene los trabajos que han sido utilizados y citados específicamente en nuestro texto, apoyan nuestro discurso y le dan validez y credibilidad. En cada una de las referencias se incluirán todos los datos que nos permitan identificar el trabajo mencionado para poder consultarlo si es necesario (American </a:t>
            </a:r>
            <a:r>
              <a:rPr lang="es-CO" dirty="0" err="1"/>
              <a:t>Psychological</a:t>
            </a:r>
            <a:r>
              <a:rPr lang="es-CO" dirty="0"/>
              <a:t> </a:t>
            </a:r>
            <a:r>
              <a:rPr lang="es-CO" dirty="0" err="1"/>
              <a:t>Association</a:t>
            </a:r>
            <a:r>
              <a:rPr lang="es-CO" dirty="0"/>
              <a:t>, 2020d). </a:t>
            </a:r>
          </a:p>
        </p:txBody>
      </p:sp>
    </p:spTree>
    <p:extLst>
      <p:ext uri="{BB962C8B-B14F-4D97-AF65-F5344CB8AC3E}">
        <p14:creationId xmlns:p14="http://schemas.microsoft.com/office/powerpoint/2010/main" val="8951813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3D0A58-7110-42BC-95EA-34D990BDD910}"/>
              </a:ext>
            </a:extLst>
          </p:cNvPr>
          <p:cNvSpPr>
            <a:spLocks noGrp="1"/>
          </p:cNvSpPr>
          <p:nvPr>
            <p:ph type="title"/>
          </p:nvPr>
        </p:nvSpPr>
        <p:spPr/>
        <p:txBody>
          <a:bodyPr/>
          <a:lstStyle/>
          <a:p>
            <a:pPr algn="ctr"/>
            <a:r>
              <a:rPr lang="es-CO" dirty="0"/>
              <a:t>EJEMPLO:</a:t>
            </a:r>
          </a:p>
        </p:txBody>
      </p:sp>
      <p:pic>
        <p:nvPicPr>
          <p:cNvPr id="4" name="Imagen 3">
            <a:extLst>
              <a:ext uri="{FF2B5EF4-FFF2-40B4-BE49-F238E27FC236}">
                <a16:creationId xmlns:a16="http://schemas.microsoft.com/office/drawing/2014/main" id="{39A0D26F-24C4-4F91-AE51-C7A72534EF0D}"/>
              </a:ext>
            </a:extLst>
          </p:cNvPr>
          <p:cNvPicPr>
            <a:picLocks noChangeAspect="1"/>
          </p:cNvPicPr>
          <p:nvPr/>
        </p:nvPicPr>
        <p:blipFill rotWithShape="1">
          <a:blip r:embed="rId2"/>
          <a:srcRect l="17008" t="36520" r="45809" b="50000"/>
          <a:stretch/>
        </p:blipFill>
        <p:spPr>
          <a:xfrm>
            <a:off x="1640634" y="2208774"/>
            <a:ext cx="10014746" cy="2041254"/>
          </a:xfrm>
          <a:prstGeom prst="rect">
            <a:avLst/>
          </a:prstGeom>
        </p:spPr>
      </p:pic>
    </p:spTree>
    <p:extLst>
      <p:ext uri="{BB962C8B-B14F-4D97-AF65-F5344CB8AC3E}">
        <p14:creationId xmlns:p14="http://schemas.microsoft.com/office/powerpoint/2010/main" val="565104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07C3B8-93DA-42C8-96B5-C501B34F5409}"/>
              </a:ext>
            </a:extLst>
          </p:cNvPr>
          <p:cNvSpPr>
            <a:spLocks noGrp="1"/>
          </p:cNvSpPr>
          <p:nvPr>
            <p:ph type="title"/>
          </p:nvPr>
        </p:nvSpPr>
        <p:spPr/>
        <p:txBody>
          <a:bodyPr/>
          <a:lstStyle/>
          <a:p>
            <a:pPr algn="ctr"/>
            <a:r>
              <a:rPr lang="es-CO" dirty="0"/>
              <a:t>FECHA</a:t>
            </a:r>
          </a:p>
        </p:txBody>
      </p:sp>
      <p:sp>
        <p:nvSpPr>
          <p:cNvPr id="3" name="Marcador de contenido 2">
            <a:extLst>
              <a:ext uri="{FF2B5EF4-FFF2-40B4-BE49-F238E27FC236}">
                <a16:creationId xmlns:a16="http://schemas.microsoft.com/office/drawing/2014/main" id="{D75927E8-D1CD-49B2-B10C-BE6DE71259C5}"/>
              </a:ext>
            </a:extLst>
          </p:cNvPr>
          <p:cNvSpPr>
            <a:spLocks noGrp="1"/>
          </p:cNvSpPr>
          <p:nvPr>
            <p:ph idx="1"/>
          </p:nvPr>
        </p:nvSpPr>
        <p:spPr/>
        <p:txBody>
          <a:bodyPr/>
          <a:lstStyle/>
          <a:p>
            <a:pPr marL="0" indent="0" algn="just">
              <a:buNone/>
            </a:pPr>
            <a:r>
              <a:rPr lang="es-CO" dirty="0"/>
              <a:t>Siempre que podamos incluiremos la fecha de publicación del trabajo referenciado. La pondremos entre paréntesis después del autor. </a:t>
            </a:r>
          </a:p>
          <a:p>
            <a:pPr marL="0" indent="0" algn="just">
              <a:buNone/>
            </a:pPr>
            <a:r>
              <a:rPr lang="es-CO" dirty="0"/>
              <a:t>Si tenemos, además del año de publicación, día y mes, pondremos primero el año seguido de una coma y luego mes y día. Esto es frecuente en referencias a prensa, blogs, noticias, etc., donde la fecha de publicación es especialmente relevante. </a:t>
            </a:r>
          </a:p>
          <a:p>
            <a:pPr marL="0" indent="0" algn="just">
              <a:buNone/>
            </a:pPr>
            <a:r>
              <a:rPr lang="es-CO" dirty="0"/>
              <a:t>Si no tenemos fecha de publicación pondremos entre paréntesis s. f. (sin fecha).</a:t>
            </a:r>
          </a:p>
        </p:txBody>
      </p:sp>
    </p:spTree>
    <p:extLst>
      <p:ext uri="{BB962C8B-B14F-4D97-AF65-F5344CB8AC3E}">
        <p14:creationId xmlns:p14="http://schemas.microsoft.com/office/powerpoint/2010/main" val="19924928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D14651-1293-4D7D-A2FE-F91C363B97AF}"/>
              </a:ext>
            </a:extLst>
          </p:cNvPr>
          <p:cNvSpPr>
            <a:spLocks noGrp="1"/>
          </p:cNvSpPr>
          <p:nvPr>
            <p:ph type="title"/>
          </p:nvPr>
        </p:nvSpPr>
        <p:spPr/>
        <p:txBody>
          <a:bodyPr/>
          <a:lstStyle/>
          <a:p>
            <a:pPr algn="ctr"/>
            <a:r>
              <a:rPr lang="es-CO" dirty="0"/>
              <a:t>EJEMPLO</a:t>
            </a:r>
          </a:p>
        </p:txBody>
      </p:sp>
      <p:pic>
        <p:nvPicPr>
          <p:cNvPr id="4" name="Imagen 3">
            <a:extLst>
              <a:ext uri="{FF2B5EF4-FFF2-40B4-BE49-F238E27FC236}">
                <a16:creationId xmlns:a16="http://schemas.microsoft.com/office/drawing/2014/main" id="{0FA54EF8-55EB-4632-91C5-7EB1F9F3B2B8}"/>
              </a:ext>
            </a:extLst>
          </p:cNvPr>
          <p:cNvPicPr>
            <a:picLocks noChangeAspect="1"/>
          </p:cNvPicPr>
          <p:nvPr/>
        </p:nvPicPr>
        <p:blipFill rotWithShape="1">
          <a:blip r:embed="rId2"/>
          <a:srcRect l="17747" t="30412" r="22042" b="29004"/>
          <a:stretch/>
        </p:blipFill>
        <p:spPr>
          <a:xfrm>
            <a:off x="2163651" y="2086377"/>
            <a:ext cx="7340958" cy="2781837"/>
          </a:xfrm>
          <a:prstGeom prst="rect">
            <a:avLst/>
          </a:prstGeom>
        </p:spPr>
      </p:pic>
    </p:spTree>
    <p:extLst>
      <p:ext uri="{BB962C8B-B14F-4D97-AF65-F5344CB8AC3E}">
        <p14:creationId xmlns:p14="http://schemas.microsoft.com/office/powerpoint/2010/main" val="35454443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5986DE-F135-4828-A503-ECA8420ED07E}"/>
              </a:ext>
            </a:extLst>
          </p:cNvPr>
          <p:cNvSpPr>
            <a:spLocks noGrp="1"/>
          </p:cNvSpPr>
          <p:nvPr>
            <p:ph type="title"/>
          </p:nvPr>
        </p:nvSpPr>
        <p:spPr/>
        <p:txBody>
          <a:bodyPr/>
          <a:lstStyle/>
          <a:p>
            <a:pPr algn="ctr"/>
            <a:r>
              <a:rPr lang="es-CO" dirty="0"/>
              <a:t>TÍTULO</a:t>
            </a:r>
          </a:p>
        </p:txBody>
      </p:sp>
      <p:sp>
        <p:nvSpPr>
          <p:cNvPr id="3" name="Marcador de contenido 2">
            <a:extLst>
              <a:ext uri="{FF2B5EF4-FFF2-40B4-BE49-F238E27FC236}">
                <a16:creationId xmlns:a16="http://schemas.microsoft.com/office/drawing/2014/main" id="{EC17CE75-3351-483A-8B25-2727B5810074}"/>
              </a:ext>
            </a:extLst>
          </p:cNvPr>
          <p:cNvSpPr>
            <a:spLocks noGrp="1"/>
          </p:cNvSpPr>
          <p:nvPr>
            <p:ph idx="1"/>
          </p:nvPr>
        </p:nvSpPr>
        <p:spPr>
          <a:xfrm>
            <a:off x="838200" y="1825625"/>
            <a:ext cx="10515600" cy="1325563"/>
          </a:xfrm>
        </p:spPr>
        <p:txBody>
          <a:bodyPr/>
          <a:lstStyle/>
          <a:p>
            <a:pPr marL="0" indent="0" algn="just">
              <a:buNone/>
            </a:pPr>
            <a:r>
              <a:rPr lang="es-CO" dirty="0"/>
              <a:t>Consideramos título al nombre con el que se ha publicado un trabajo. Veamos algunas líneas generales marcadas para indicar el título de nuestra referencia: El título del trabajo publicado se escribe en cursiva. </a:t>
            </a:r>
          </a:p>
          <a:p>
            <a:pPr marL="0" indent="0" algn="just">
              <a:buNone/>
            </a:pPr>
            <a:endParaRPr lang="es-CO" dirty="0"/>
          </a:p>
        </p:txBody>
      </p:sp>
      <p:pic>
        <p:nvPicPr>
          <p:cNvPr id="4" name="Imagen 3">
            <a:extLst>
              <a:ext uri="{FF2B5EF4-FFF2-40B4-BE49-F238E27FC236}">
                <a16:creationId xmlns:a16="http://schemas.microsoft.com/office/drawing/2014/main" id="{374BB446-8706-45F2-AD44-0F2A27DF6EDB}"/>
              </a:ext>
            </a:extLst>
          </p:cNvPr>
          <p:cNvPicPr>
            <a:picLocks noChangeAspect="1"/>
          </p:cNvPicPr>
          <p:nvPr/>
        </p:nvPicPr>
        <p:blipFill rotWithShape="1">
          <a:blip r:embed="rId2"/>
          <a:srcRect l="16162" t="44316" r="21726" b="41405"/>
          <a:stretch/>
        </p:blipFill>
        <p:spPr>
          <a:xfrm>
            <a:off x="1453750" y="3627237"/>
            <a:ext cx="9284500" cy="1200037"/>
          </a:xfrm>
          <a:prstGeom prst="rect">
            <a:avLst/>
          </a:prstGeom>
        </p:spPr>
      </p:pic>
    </p:spTree>
    <p:extLst>
      <p:ext uri="{BB962C8B-B14F-4D97-AF65-F5344CB8AC3E}">
        <p14:creationId xmlns:p14="http://schemas.microsoft.com/office/powerpoint/2010/main" val="8317911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5973F838-0212-4EFB-9953-CA46DF4884B4}"/>
              </a:ext>
            </a:extLst>
          </p:cNvPr>
          <p:cNvSpPr>
            <a:spLocks noGrp="1"/>
          </p:cNvSpPr>
          <p:nvPr>
            <p:ph idx="1"/>
          </p:nvPr>
        </p:nvSpPr>
        <p:spPr>
          <a:xfrm>
            <a:off x="990600" y="3628667"/>
            <a:ext cx="10515600" cy="1600156"/>
          </a:xfrm>
        </p:spPr>
        <p:txBody>
          <a:bodyPr>
            <a:normAutofit/>
          </a:bodyPr>
          <a:lstStyle/>
          <a:p>
            <a:pPr marL="0" indent="0" algn="just">
              <a:buNone/>
            </a:pPr>
            <a:r>
              <a:rPr lang="es-CO" sz="2400" dirty="0"/>
              <a:t>En el caso de los libros, si tenemos información adicional sobre la edición, volumen, páginas concretas, etc., incluiremos esos datos en paréntesis a continuación del título, pero no en cursiva, y separados por coma si especificamos más de un dato. </a:t>
            </a:r>
          </a:p>
        </p:txBody>
      </p:sp>
      <p:pic>
        <p:nvPicPr>
          <p:cNvPr id="4" name="Imagen 3">
            <a:extLst>
              <a:ext uri="{FF2B5EF4-FFF2-40B4-BE49-F238E27FC236}">
                <a16:creationId xmlns:a16="http://schemas.microsoft.com/office/drawing/2014/main" id="{B8F7A8A3-C866-4645-9EEF-5748E8708AA4}"/>
              </a:ext>
            </a:extLst>
          </p:cNvPr>
          <p:cNvPicPr>
            <a:picLocks noChangeAspect="1"/>
          </p:cNvPicPr>
          <p:nvPr/>
        </p:nvPicPr>
        <p:blipFill rotWithShape="1">
          <a:blip r:embed="rId2"/>
          <a:srcRect l="17324" t="44692" r="21303" b="34265"/>
          <a:stretch/>
        </p:blipFill>
        <p:spPr>
          <a:xfrm>
            <a:off x="2240924" y="1758995"/>
            <a:ext cx="7482626" cy="1442434"/>
          </a:xfrm>
          <a:prstGeom prst="rect">
            <a:avLst/>
          </a:prstGeom>
        </p:spPr>
      </p:pic>
      <p:sp>
        <p:nvSpPr>
          <p:cNvPr id="6" name="Marcador de contenido 2">
            <a:extLst>
              <a:ext uri="{FF2B5EF4-FFF2-40B4-BE49-F238E27FC236}">
                <a16:creationId xmlns:a16="http://schemas.microsoft.com/office/drawing/2014/main" id="{07442354-4409-4870-AB87-D20C335AE882}"/>
              </a:ext>
            </a:extLst>
          </p:cNvPr>
          <p:cNvSpPr txBox="1">
            <a:spLocks/>
          </p:cNvSpPr>
          <p:nvPr/>
        </p:nvSpPr>
        <p:spPr>
          <a:xfrm>
            <a:off x="990600" y="612864"/>
            <a:ext cx="10515600" cy="16001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just">
              <a:buNone/>
            </a:pPr>
            <a:r>
              <a:rPr lang="es-CO" sz="2400" dirty="0"/>
              <a:t>Si el nombre al que nos referimos es la parte de una obra (capítulo de un libro, un artículo de revista, episodio de una serie, etc.) lo que ponemos en cursiva es el título de la obra completa, no de la parte citada.</a:t>
            </a:r>
          </a:p>
        </p:txBody>
      </p:sp>
      <p:pic>
        <p:nvPicPr>
          <p:cNvPr id="7" name="Imagen 6">
            <a:extLst>
              <a:ext uri="{FF2B5EF4-FFF2-40B4-BE49-F238E27FC236}">
                <a16:creationId xmlns:a16="http://schemas.microsoft.com/office/drawing/2014/main" id="{22414F7E-D2AA-4EB3-B3E7-2135CF9588C7}"/>
              </a:ext>
            </a:extLst>
          </p:cNvPr>
          <p:cNvPicPr>
            <a:picLocks noChangeAspect="1"/>
          </p:cNvPicPr>
          <p:nvPr/>
        </p:nvPicPr>
        <p:blipFill rotWithShape="1">
          <a:blip r:embed="rId3"/>
          <a:srcRect l="18380" t="67332" r="26796" b="17510"/>
          <a:stretch/>
        </p:blipFill>
        <p:spPr>
          <a:xfrm>
            <a:off x="2555815" y="5098983"/>
            <a:ext cx="7167735" cy="1114156"/>
          </a:xfrm>
          <a:prstGeom prst="rect">
            <a:avLst/>
          </a:prstGeom>
        </p:spPr>
      </p:pic>
    </p:spTree>
    <p:extLst>
      <p:ext uri="{BB962C8B-B14F-4D97-AF65-F5344CB8AC3E}">
        <p14:creationId xmlns:p14="http://schemas.microsoft.com/office/powerpoint/2010/main" val="20306094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C2C91E-976A-44BF-AD17-E00F392F2D6E}"/>
              </a:ext>
            </a:extLst>
          </p:cNvPr>
          <p:cNvSpPr>
            <a:spLocks noGrp="1"/>
          </p:cNvSpPr>
          <p:nvPr>
            <p:ph type="title"/>
          </p:nvPr>
        </p:nvSpPr>
        <p:spPr/>
        <p:txBody>
          <a:bodyPr/>
          <a:lstStyle/>
          <a:p>
            <a:pPr algn="ctr"/>
            <a:r>
              <a:rPr lang="es-CO" dirty="0"/>
              <a:t>FUENTE</a:t>
            </a:r>
          </a:p>
        </p:txBody>
      </p:sp>
      <p:sp>
        <p:nvSpPr>
          <p:cNvPr id="3" name="Marcador de contenido 2">
            <a:extLst>
              <a:ext uri="{FF2B5EF4-FFF2-40B4-BE49-F238E27FC236}">
                <a16:creationId xmlns:a16="http://schemas.microsoft.com/office/drawing/2014/main" id="{24D9745C-B8EE-4601-BC03-B5887CD16399}"/>
              </a:ext>
            </a:extLst>
          </p:cNvPr>
          <p:cNvSpPr>
            <a:spLocks noGrp="1"/>
          </p:cNvSpPr>
          <p:nvPr>
            <p:ph idx="1"/>
          </p:nvPr>
        </p:nvSpPr>
        <p:spPr>
          <a:xfrm>
            <a:off x="838200" y="1825625"/>
            <a:ext cx="10515600" cy="1603375"/>
          </a:xfrm>
        </p:spPr>
        <p:txBody>
          <a:bodyPr>
            <a:normAutofit lnSpcReduction="10000"/>
          </a:bodyPr>
          <a:lstStyle/>
          <a:p>
            <a:r>
              <a:rPr lang="es-CO" dirty="0"/>
              <a:t>La fuente de un recurso indica al lector dónde puede recuperar el trabajo citado. Generalmente indicamos como fuente la editorial que publica el trabajo o bien la URL o el DOI en el caso de trabajos en línea, a veces ambos. </a:t>
            </a:r>
          </a:p>
        </p:txBody>
      </p:sp>
      <p:pic>
        <p:nvPicPr>
          <p:cNvPr id="4" name="Imagen 3">
            <a:extLst>
              <a:ext uri="{FF2B5EF4-FFF2-40B4-BE49-F238E27FC236}">
                <a16:creationId xmlns:a16="http://schemas.microsoft.com/office/drawing/2014/main" id="{4820D2BA-E2C1-40F0-BD8B-A98D6A545129}"/>
              </a:ext>
            </a:extLst>
          </p:cNvPr>
          <p:cNvPicPr>
            <a:picLocks noChangeAspect="1"/>
          </p:cNvPicPr>
          <p:nvPr/>
        </p:nvPicPr>
        <p:blipFill rotWithShape="1">
          <a:blip r:embed="rId2"/>
          <a:srcRect l="17958" t="40182" r="21514" b="22992"/>
          <a:stretch/>
        </p:blipFill>
        <p:spPr>
          <a:xfrm>
            <a:off x="2406202" y="3563937"/>
            <a:ext cx="7379595" cy="2524259"/>
          </a:xfrm>
          <a:prstGeom prst="rect">
            <a:avLst/>
          </a:prstGeom>
        </p:spPr>
      </p:pic>
    </p:spTree>
    <p:extLst>
      <p:ext uri="{BB962C8B-B14F-4D97-AF65-F5344CB8AC3E}">
        <p14:creationId xmlns:p14="http://schemas.microsoft.com/office/powerpoint/2010/main" val="36590991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32DEB2E5-8FBF-45A6-B480-63D2DF76E83F}"/>
              </a:ext>
            </a:extLst>
          </p:cNvPr>
          <p:cNvSpPr>
            <a:spLocks noGrp="1"/>
          </p:cNvSpPr>
          <p:nvPr>
            <p:ph idx="1"/>
          </p:nvPr>
        </p:nvSpPr>
        <p:spPr>
          <a:xfrm>
            <a:off x="838200" y="553792"/>
            <a:ext cx="10515600" cy="5623171"/>
          </a:xfrm>
        </p:spPr>
        <p:txBody>
          <a:bodyPr/>
          <a:lstStyle/>
          <a:p>
            <a:pPr algn="just"/>
            <a:r>
              <a:rPr lang="es-CO" dirty="0"/>
              <a:t>La URL (</a:t>
            </a:r>
            <a:r>
              <a:rPr lang="es-CO" dirty="0" err="1"/>
              <a:t>Uniform</a:t>
            </a:r>
            <a:r>
              <a:rPr lang="es-CO" dirty="0"/>
              <a:t> </a:t>
            </a:r>
            <a:r>
              <a:rPr lang="es-CO" dirty="0" err="1"/>
              <a:t>Resource</a:t>
            </a:r>
            <a:r>
              <a:rPr lang="es-CO" dirty="0"/>
              <a:t> </a:t>
            </a:r>
            <a:r>
              <a:rPr lang="es-CO" dirty="0" err="1"/>
              <a:t>Locator</a:t>
            </a:r>
            <a:r>
              <a:rPr lang="es-CO" dirty="0"/>
              <a:t>) es la ubicación digital específica donde podemos encontrar el recurso que estamos citando (en la barra de direcciones de nuestro navegador). </a:t>
            </a:r>
            <a:r>
              <a:rPr lang="es-CO" dirty="0">
                <a:solidFill>
                  <a:srgbClr val="FF0000"/>
                </a:solidFill>
              </a:rPr>
              <a:t>Los enlaces proporcionados en nuestras referencias deben llevar al trabajo citado siempre que sea posible. https://www.lapaginaquesea.com/xxx </a:t>
            </a:r>
          </a:p>
          <a:p>
            <a:pPr algn="just"/>
            <a:endParaRPr lang="es-CO" dirty="0"/>
          </a:p>
          <a:p>
            <a:pPr algn="just"/>
            <a:r>
              <a:rPr lang="es-CO" dirty="0"/>
              <a:t>El DOI (Digital </a:t>
            </a:r>
            <a:r>
              <a:rPr lang="es-CO" dirty="0" err="1"/>
              <a:t>Object</a:t>
            </a:r>
            <a:r>
              <a:rPr lang="es-CO" dirty="0"/>
              <a:t> </a:t>
            </a:r>
            <a:r>
              <a:rPr lang="es-CO" dirty="0" err="1"/>
              <a:t>Identifier</a:t>
            </a:r>
            <a:r>
              <a:rPr lang="es-CO" dirty="0"/>
              <a:t>) es un código alfanumérico que se asigna a un trabajo de forma única. Actualmente los DOI tienen ya formato de </a:t>
            </a:r>
            <a:r>
              <a:rPr lang="es-CO" dirty="0">
                <a:solidFill>
                  <a:srgbClr val="FF0000"/>
                </a:solidFill>
              </a:rPr>
              <a:t>URL: https://doi.org/xxx</a:t>
            </a:r>
            <a:r>
              <a:rPr lang="es-CO" dirty="0"/>
              <a:t>. Además, este enlace perdura en el tiempo, por lo que en la medida de lo posible detallaremos el DOI; en el caso de que tengamos URL y DOI, facilitaremos el DOI. </a:t>
            </a:r>
          </a:p>
        </p:txBody>
      </p:sp>
    </p:spTree>
    <p:extLst>
      <p:ext uri="{BB962C8B-B14F-4D97-AF65-F5344CB8AC3E}">
        <p14:creationId xmlns:p14="http://schemas.microsoft.com/office/powerpoint/2010/main" val="295702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00EA1A28-6140-45A0-8F82-FF7B8FD3E399}"/>
              </a:ext>
            </a:extLst>
          </p:cNvPr>
          <p:cNvSpPr>
            <a:spLocks noGrp="1"/>
          </p:cNvSpPr>
          <p:nvPr>
            <p:ph idx="1"/>
          </p:nvPr>
        </p:nvSpPr>
        <p:spPr>
          <a:xfrm>
            <a:off x="838200" y="679405"/>
            <a:ext cx="10515600" cy="1716065"/>
          </a:xfrm>
        </p:spPr>
        <p:txBody>
          <a:bodyPr/>
          <a:lstStyle/>
          <a:p>
            <a:pPr algn="just"/>
            <a:r>
              <a:rPr lang="es-CO" dirty="0"/>
              <a:t>Puede ocurrir que nuestra referencia sea a un recurso que sufra actualizaciones de forma habitual, como algunas páginas web, fuentes de consulta (diccionarios, etc.); en este caso, antes de incluir la URL indicaremos la fecha de recuperación. </a:t>
            </a:r>
          </a:p>
        </p:txBody>
      </p:sp>
      <p:pic>
        <p:nvPicPr>
          <p:cNvPr id="4" name="Imagen 3">
            <a:extLst>
              <a:ext uri="{FF2B5EF4-FFF2-40B4-BE49-F238E27FC236}">
                <a16:creationId xmlns:a16="http://schemas.microsoft.com/office/drawing/2014/main" id="{260C7172-AA04-47B8-BA73-B16EF7FD03A7}"/>
              </a:ext>
            </a:extLst>
          </p:cNvPr>
          <p:cNvPicPr>
            <a:picLocks noChangeAspect="1"/>
          </p:cNvPicPr>
          <p:nvPr/>
        </p:nvPicPr>
        <p:blipFill rotWithShape="1">
          <a:blip r:embed="rId2"/>
          <a:srcRect l="17959" t="43001" r="21830" b="30131"/>
          <a:stretch/>
        </p:blipFill>
        <p:spPr>
          <a:xfrm>
            <a:off x="2331075" y="2949261"/>
            <a:ext cx="7340958" cy="1841679"/>
          </a:xfrm>
          <a:prstGeom prst="rect">
            <a:avLst/>
          </a:prstGeom>
        </p:spPr>
      </p:pic>
    </p:spTree>
    <p:extLst>
      <p:ext uri="{BB962C8B-B14F-4D97-AF65-F5344CB8AC3E}">
        <p14:creationId xmlns:p14="http://schemas.microsoft.com/office/powerpoint/2010/main" val="21479548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9D2FDA-2AAC-48DE-9EFD-9006BD866379}"/>
              </a:ext>
            </a:extLst>
          </p:cNvPr>
          <p:cNvSpPr>
            <a:spLocks noGrp="1"/>
          </p:cNvSpPr>
          <p:nvPr>
            <p:ph type="title"/>
          </p:nvPr>
        </p:nvSpPr>
        <p:spPr/>
        <p:txBody>
          <a:bodyPr/>
          <a:lstStyle/>
          <a:p>
            <a:pPr algn="ctr"/>
            <a:r>
              <a:rPr lang="es-CO" dirty="0"/>
              <a:t>Cómo elaborar referencias por tipo </a:t>
            </a:r>
          </a:p>
        </p:txBody>
      </p:sp>
      <p:sp>
        <p:nvSpPr>
          <p:cNvPr id="3" name="Marcador de contenido 2">
            <a:extLst>
              <a:ext uri="{FF2B5EF4-FFF2-40B4-BE49-F238E27FC236}">
                <a16:creationId xmlns:a16="http://schemas.microsoft.com/office/drawing/2014/main" id="{7B7BC431-8A3B-4CC7-A2AE-CFAB115DD5F9}"/>
              </a:ext>
            </a:extLst>
          </p:cNvPr>
          <p:cNvSpPr>
            <a:spLocks noGrp="1"/>
          </p:cNvSpPr>
          <p:nvPr>
            <p:ph idx="1"/>
          </p:nvPr>
        </p:nvSpPr>
        <p:spPr>
          <a:xfrm>
            <a:off x="838200" y="1825625"/>
            <a:ext cx="10515600" cy="801665"/>
          </a:xfrm>
        </p:spPr>
        <p:txBody>
          <a:bodyPr>
            <a:normAutofit lnSpcReduction="10000"/>
          </a:bodyPr>
          <a:lstStyle/>
          <a:p>
            <a:pPr marL="0" indent="0" algn="just">
              <a:buNone/>
            </a:pPr>
            <a:r>
              <a:rPr lang="es-CO" dirty="0"/>
              <a:t>A continuación, se proporcionan algunos ejemplos de las referencias más frecuentes que podemos encontrar. </a:t>
            </a:r>
          </a:p>
        </p:txBody>
      </p:sp>
      <p:pic>
        <p:nvPicPr>
          <p:cNvPr id="4" name="Imagen 3">
            <a:extLst>
              <a:ext uri="{FF2B5EF4-FFF2-40B4-BE49-F238E27FC236}">
                <a16:creationId xmlns:a16="http://schemas.microsoft.com/office/drawing/2014/main" id="{165E5CA8-4FAC-45C6-80F7-6AEB944797F0}"/>
              </a:ext>
            </a:extLst>
          </p:cNvPr>
          <p:cNvPicPr>
            <a:picLocks noChangeAspect="1"/>
          </p:cNvPicPr>
          <p:nvPr/>
        </p:nvPicPr>
        <p:blipFill rotWithShape="1">
          <a:blip r:embed="rId2"/>
          <a:srcRect l="16901" t="24641" r="21092" b="24307"/>
          <a:stretch/>
        </p:blipFill>
        <p:spPr>
          <a:xfrm>
            <a:off x="2112135" y="2627290"/>
            <a:ext cx="7559898" cy="3499498"/>
          </a:xfrm>
          <a:prstGeom prst="rect">
            <a:avLst/>
          </a:prstGeom>
        </p:spPr>
      </p:pic>
    </p:spTree>
    <p:extLst>
      <p:ext uri="{BB962C8B-B14F-4D97-AF65-F5344CB8AC3E}">
        <p14:creationId xmlns:p14="http://schemas.microsoft.com/office/powerpoint/2010/main" val="516429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05FEAD11-DA39-4033-BB37-90A7455DF6EB}"/>
              </a:ext>
            </a:extLst>
          </p:cNvPr>
          <p:cNvPicPr>
            <a:picLocks noChangeAspect="1"/>
          </p:cNvPicPr>
          <p:nvPr/>
        </p:nvPicPr>
        <p:blipFill rotWithShape="1">
          <a:blip r:embed="rId2"/>
          <a:srcRect l="17957" t="14067" r="19401" b="3452"/>
          <a:stretch/>
        </p:blipFill>
        <p:spPr>
          <a:xfrm>
            <a:off x="2189408" y="965916"/>
            <a:ext cx="7637172" cy="5653826"/>
          </a:xfrm>
          <a:prstGeom prst="rect">
            <a:avLst/>
          </a:prstGeom>
        </p:spPr>
      </p:pic>
    </p:spTree>
    <p:extLst>
      <p:ext uri="{BB962C8B-B14F-4D97-AF65-F5344CB8AC3E}">
        <p14:creationId xmlns:p14="http://schemas.microsoft.com/office/powerpoint/2010/main" val="3495210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82D213-F649-4D64-A07F-DCB3DC8CB397}"/>
              </a:ext>
            </a:extLst>
          </p:cNvPr>
          <p:cNvSpPr>
            <a:spLocks noGrp="1"/>
          </p:cNvSpPr>
          <p:nvPr>
            <p:ph type="title"/>
          </p:nvPr>
        </p:nvSpPr>
        <p:spPr/>
        <p:txBody>
          <a:bodyPr/>
          <a:lstStyle/>
          <a:p>
            <a:pPr algn="ctr"/>
            <a:r>
              <a:rPr lang="es-CO" dirty="0"/>
              <a:t>Diferencia entre cita, referencia bibliográfica y bibliografía </a:t>
            </a:r>
          </a:p>
        </p:txBody>
      </p:sp>
      <p:sp>
        <p:nvSpPr>
          <p:cNvPr id="3" name="Marcador de contenido 2">
            <a:extLst>
              <a:ext uri="{FF2B5EF4-FFF2-40B4-BE49-F238E27FC236}">
                <a16:creationId xmlns:a16="http://schemas.microsoft.com/office/drawing/2014/main" id="{D51DC854-8EE6-4138-9EAC-F20C5A19851C}"/>
              </a:ext>
            </a:extLst>
          </p:cNvPr>
          <p:cNvSpPr>
            <a:spLocks noGrp="1"/>
          </p:cNvSpPr>
          <p:nvPr>
            <p:ph idx="1"/>
          </p:nvPr>
        </p:nvSpPr>
        <p:spPr/>
        <p:txBody>
          <a:bodyPr/>
          <a:lstStyle/>
          <a:p>
            <a:r>
              <a:rPr lang="es-CO" b="1" dirty="0"/>
              <a:t>Cita</a:t>
            </a:r>
            <a:r>
              <a:rPr lang="es-CO" dirty="0"/>
              <a:t>: </a:t>
            </a:r>
          </a:p>
          <a:p>
            <a:pPr marL="0" indent="0" algn="just">
              <a:buNone/>
            </a:pPr>
            <a:r>
              <a:rPr lang="es-CO" dirty="0"/>
              <a:t>Es la reproducción directa o indirecta del texto o las ideas de otros autores en nuestro trabajo. La cita debe ir acompañada de unos datos básicos que nos permitan Citas y referencias Adaptación de APA 7.ª ed. 4 identificar la fuente. </a:t>
            </a:r>
          </a:p>
          <a:p>
            <a:pPr marL="0" indent="0" algn="just">
              <a:buNone/>
            </a:pPr>
            <a:r>
              <a:rPr lang="es-CO" dirty="0"/>
              <a:t>Para no dificultar la lectura, se suele incluir esta información de forma muy esquemática (</a:t>
            </a:r>
            <a:r>
              <a:rPr lang="es-CO" b="1" dirty="0"/>
              <a:t>en el caso de APA solamente autor, año y página</a:t>
            </a:r>
            <a:r>
              <a:rPr lang="es-CO" dirty="0"/>
              <a:t>) y se desarrolla la referencia en un listado al final del texto. </a:t>
            </a:r>
          </a:p>
        </p:txBody>
      </p:sp>
    </p:spTree>
    <p:extLst>
      <p:ext uri="{BB962C8B-B14F-4D97-AF65-F5344CB8AC3E}">
        <p14:creationId xmlns:p14="http://schemas.microsoft.com/office/powerpoint/2010/main" val="406171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31DB793C-CA32-475D-859E-90FAC427D788}"/>
              </a:ext>
            </a:extLst>
          </p:cNvPr>
          <p:cNvPicPr>
            <a:picLocks noChangeAspect="1"/>
          </p:cNvPicPr>
          <p:nvPr/>
        </p:nvPicPr>
        <p:blipFill rotWithShape="1">
          <a:blip r:embed="rId2"/>
          <a:srcRect l="17852" t="17449" r="20036" b="19046"/>
          <a:stretch/>
        </p:blipFill>
        <p:spPr>
          <a:xfrm>
            <a:off x="2176530" y="1197735"/>
            <a:ext cx="7572777" cy="4353059"/>
          </a:xfrm>
          <a:prstGeom prst="rect">
            <a:avLst/>
          </a:prstGeom>
        </p:spPr>
      </p:pic>
    </p:spTree>
    <p:extLst>
      <p:ext uri="{BB962C8B-B14F-4D97-AF65-F5344CB8AC3E}">
        <p14:creationId xmlns:p14="http://schemas.microsoft.com/office/powerpoint/2010/main" val="41445280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401FA500-C1C5-4305-BFC8-31C5E48EA94B}"/>
              </a:ext>
            </a:extLst>
          </p:cNvPr>
          <p:cNvSpPr>
            <a:spLocks noGrp="1"/>
          </p:cNvSpPr>
          <p:nvPr>
            <p:ph idx="1"/>
          </p:nvPr>
        </p:nvSpPr>
        <p:spPr>
          <a:xfrm>
            <a:off x="825320" y="563495"/>
            <a:ext cx="10031569" cy="1497125"/>
          </a:xfrm>
        </p:spPr>
        <p:txBody>
          <a:bodyPr>
            <a:normAutofit fontScale="77500" lnSpcReduction="20000"/>
          </a:bodyPr>
          <a:lstStyle/>
          <a:p>
            <a:pPr marL="0" indent="0" algn="just">
              <a:buNone/>
            </a:pPr>
            <a:r>
              <a:rPr lang="es-CO" b="1" dirty="0"/>
              <a:t>Capitulo de un libro:</a:t>
            </a:r>
          </a:p>
          <a:p>
            <a:pPr marL="0" indent="0" algn="just">
              <a:buNone/>
            </a:pPr>
            <a:r>
              <a:rPr lang="es-CO" dirty="0"/>
              <a:t>Solo referenciamos un capítulo concreto cuando el libro tiene editor. En ese caso especificaremos la información del capítulo citado y a continuación la obra completa. Si no es así, simplemente incluiremos los datos del capítulo referenciado después del título de la obra, entre paréntesis y sin cursiva. </a:t>
            </a:r>
          </a:p>
        </p:txBody>
      </p:sp>
      <p:pic>
        <p:nvPicPr>
          <p:cNvPr id="4" name="Imagen 3">
            <a:extLst>
              <a:ext uri="{FF2B5EF4-FFF2-40B4-BE49-F238E27FC236}">
                <a16:creationId xmlns:a16="http://schemas.microsoft.com/office/drawing/2014/main" id="{BCCF8884-0B33-47D1-BF81-FEFE4459F768}"/>
              </a:ext>
            </a:extLst>
          </p:cNvPr>
          <p:cNvPicPr>
            <a:picLocks noChangeAspect="1"/>
          </p:cNvPicPr>
          <p:nvPr/>
        </p:nvPicPr>
        <p:blipFill rotWithShape="1">
          <a:blip r:embed="rId2"/>
          <a:srcRect l="19225" t="24025" r="20352" b="32386"/>
          <a:stretch/>
        </p:blipFill>
        <p:spPr>
          <a:xfrm>
            <a:off x="2157746" y="2382592"/>
            <a:ext cx="7366715" cy="2987898"/>
          </a:xfrm>
          <a:prstGeom prst="rect">
            <a:avLst/>
          </a:prstGeom>
        </p:spPr>
      </p:pic>
    </p:spTree>
    <p:extLst>
      <p:ext uri="{BB962C8B-B14F-4D97-AF65-F5344CB8AC3E}">
        <p14:creationId xmlns:p14="http://schemas.microsoft.com/office/powerpoint/2010/main" val="27920088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1057F64-9272-4042-B541-A2833AEAEAD6}"/>
              </a:ext>
            </a:extLst>
          </p:cNvPr>
          <p:cNvPicPr>
            <a:picLocks noChangeAspect="1"/>
          </p:cNvPicPr>
          <p:nvPr/>
        </p:nvPicPr>
        <p:blipFill rotWithShape="1">
          <a:blip r:embed="rId2"/>
          <a:srcRect l="17958" t="8806" r="20141" b="5142"/>
          <a:stretch/>
        </p:blipFill>
        <p:spPr>
          <a:xfrm>
            <a:off x="2189408" y="605308"/>
            <a:ext cx="7547020" cy="5898524"/>
          </a:xfrm>
          <a:prstGeom prst="rect">
            <a:avLst/>
          </a:prstGeom>
        </p:spPr>
      </p:pic>
    </p:spTree>
    <p:extLst>
      <p:ext uri="{BB962C8B-B14F-4D97-AF65-F5344CB8AC3E}">
        <p14:creationId xmlns:p14="http://schemas.microsoft.com/office/powerpoint/2010/main" val="19812589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E1DEC5-0D32-4D10-BBEC-8BD321EF3157}"/>
              </a:ext>
            </a:extLst>
          </p:cNvPr>
          <p:cNvSpPr>
            <a:spLocks noGrp="1"/>
          </p:cNvSpPr>
          <p:nvPr>
            <p:ph type="title"/>
          </p:nvPr>
        </p:nvSpPr>
        <p:spPr/>
        <p:txBody>
          <a:bodyPr/>
          <a:lstStyle/>
          <a:p>
            <a:pPr algn="ctr"/>
            <a:r>
              <a:rPr lang="es-CO" dirty="0"/>
              <a:t>MEDIOS AUDIOVISUALES</a:t>
            </a:r>
          </a:p>
        </p:txBody>
      </p:sp>
      <p:pic>
        <p:nvPicPr>
          <p:cNvPr id="4" name="Imagen 3">
            <a:extLst>
              <a:ext uri="{FF2B5EF4-FFF2-40B4-BE49-F238E27FC236}">
                <a16:creationId xmlns:a16="http://schemas.microsoft.com/office/drawing/2014/main" id="{FEE4159B-5032-40BB-A896-C7B3ACAE49E7}"/>
              </a:ext>
            </a:extLst>
          </p:cNvPr>
          <p:cNvPicPr>
            <a:picLocks noChangeAspect="1"/>
          </p:cNvPicPr>
          <p:nvPr/>
        </p:nvPicPr>
        <p:blipFill rotWithShape="1">
          <a:blip r:embed="rId2"/>
          <a:srcRect l="17641" t="11061" r="20352" b="34828"/>
          <a:stretch/>
        </p:blipFill>
        <p:spPr>
          <a:xfrm>
            <a:off x="1996226" y="1970468"/>
            <a:ext cx="7559898" cy="3709115"/>
          </a:xfrm>
          <a:prstGeom prst="rect">
            <a:avLst/>
          </a:prstGeom>
        </p:spPr>
      </p:pic>
    </p:spTree>
    <p:extLst>
      <p:ext uri="{BB962C8B-B14F-4D97-AF65-F5344CB8AC3E}">
        <p14:creationId xmlns:p14="http://schemas.microsoft.com/office/powerpoint/2010/main" val="29102008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B834098-2F10-4345-9E0A-010A8A177037}"/>
              </a:ext>
            </a:extLst>
          </p:cNvPr>
          <p:cNvPicPr>
            <a:picLocks noChangeAspect="1"/>
          </p:cNvPicPr>
          <p:nvPr/>
        </p:nvPicPr>
        <p:blipFill rotWithShape="1">
          <a:blip r:embed="rId2"/>
          <a:srcRect l="18063" t="13692" r="20036" b="52301"/>
          <a:stretch/>
        </p:blipFill>
        <p:spPr>
          <a:xfrm>
            <a:off x="2099256" y="643944"/>
            <a:ext cx="7547020" cy="2331076"/>
          </a:xfrm>
          <a:prstGeom prst="rect">
            <a:avLst/>
          </a:prstGeom>
        </p:spPr>
      </p:pic>
      <p:sp>
        <p:nvSpPr>
          <p:cNvPr id="6" name="CuadroTexto 5">
            <a:extLst>
              <a:ext uri="{FF2B5EF4-FFF2-40B4-BE49-F238E27FC236}">
                <a16:creationId xmlns:a16="http://schemas.microsoft.com/office/drawing/2014/main" id="{F5EB3111-5D52-4FD9-8F3B-C282FABADB3A}"/>
              </a:ext>
            </a:extLst>
          </p:cNvPr>
          <p:cNvSpPr txBox="1"/>
          <p:nvPr/>
        </p:nvSpPr>
        <p:spPr>
          <a:xfrm>
            <a:off x="1242167" y="2975020"/>
            <a:ext cx="10310181" cy="2308324"/>
          </a:xfrm>
          <a:prstGeom prst="rect">
            <a:avLst/>
          </a:prstGeom>
          <a:noFill/>
        </p:spPr>
        <p:txBody>
          <a:bodyPr wrap="square" rtlCol="0">
            <a:spAutoFit/>
          </a:bodyPr>
          <a:lstStyle/>
          <a:p>
            <a:pPr algn="just"/>
            <a:r>
              <a:rPr lang="es-CO" sz="2400" dirty="0"/>
              <a:t>Como vimos en las especificaciones de las figuras, la fuente se pone en el pie de la imagen. Citas y referencias Adaptación de APA 7.ª ed. 29 </a:t>
            </a:r>
          </a:p>
          <a:p>
            <a:pPr algn="just"/>
            <a:endParaRPr lang="es-CO" sz="2400" dirty="0"/>
          </a:p>
          <a:p>
            <a:pPr algn="just"/>
            <a:r>
              <a:rPr lang="es-CO" sz="2400" dirty="0"/>
              <a:t>Si utilizamos imágenes libres de derechos y se especifica que se puede usar sin necesidad de citar autoría, simplemente pondremos en el pie de la figura el número y una descripción muy breve a modo de título. </a:t>
            </a:r>
          </a:p>
        </p:txBody>
      </p:sp>
    </p:spTree>
    <p:extLst>
      <p:ext uri="{BB962C8B-B14F-4D97-AF65-F5344CB8AC3E}">
        <p14:creationId xmlns:p14="http://schemas.microsoft.com/office/powerpoint/2010/main" val="9010871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E628386-42F6-48C9-BEE5-B6511B9CA842}"/>
              </a:ext>
            </a:extLst>
          </p:cNvPr>
          <p:cNvSpPr>
            <a:spLocks noGrp="1"/>
          </p:cNvSpPr>
          <p:nvPr>
            <p:ph type="title"/>
          </p:nvPr>
        </p:nvSpPr>
        <p:spPr>
          <a:xfrm>
            <a:off x="838200" y="450760"/>
            <a:ext cx="10515600" cy="905077"/>
          </a:xfrm>
        </p:spPr>
        <p:txBody>
          <a:bodyPr/>
          <a:lstStyle/>
          <a:p>
            <a:pPr algn="ctr"/>
            <a:r>
              <a:rPr lang="es-CO" dirty="0"/>
              <a:t>CINE Y TELEVISIÓN</a:t>
            </a:r>
          </a:p>
        </p:txBody>
      </p:sp>
      <p:pic>
        <p:nvPicPr>
          <p:cNvPr id="4" name="Imagen 3">
            <a:extLst>
              <a:ext uri="{FF2B5EF4-FFF2-40B4-BE49-F238E27FC236}">
                <a16:creationId xmlns:a16="http://schemas.microsoft.com/office/drawing/2014/main" id="{C501042C-DE6E-437B-BAE7-266A9364B8F7}"/>
              </a:ext>
            </a:extLst>
          </p:cNvPr>
          <p:cNvPicPr>
            <a:picLocks noChangeAspect="1"/>
          </p:cNvPicPr>
          <p:nvPr/>
        </p:nvPicPr>
        <p:blipFill rotWithShape="1">
          <a:blip r:embed="rId2"/>
          <a:srcRect l="17536" t="8430" r="19930" b="10215"/>
          <a:stretch/>
        </p:blipFill>
        <p:spPr>
          <a:xfrm>
            <a:off x="2382591" y="1355837"/>
            <a:ext cx="7624293" cy="5576552"/>
          </a:xfrm>
          <a:prstGeom prst="rect">
            <a:avLst/>
          </a:prstGeom>
        </p:spPr>
      </p:pic>
    </p:spTree>
    <p:extLst>
      <p:ext uri="{BB962C8B-B14F-4D97-AF65-F5344CB8AC3E}">
        <p14:creationId xmlns:p14="http://schemas.microsoft.com/office/powerpoint/2010/main" val="4502621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58EA6F-0684-4442-87AE-6B7F9E13E28E}"/>
              </a:ext>
            </a:extLst>
          </p:cNvPr>
          <p:cNvSpPr>
            <a:spLocks noGrp="1"/>
          </p:cNvSpPr>
          <p:nvPr>
            <p:ph type="title"/>
          </p:nvPr>
        </p:nvSpPr>
        <p:spPr/>
        <p:txBody>
          <a:bodyPr/>
          <a:lstStyle/>
          <a:p>
            <a:endParaRPr lang="es-CO"/>
          </a:p>
        </p:txBody>
      </p:sp>
      <p:pic>
        <p:nvPicPr>
          <p:cNvPr id="4" name="Imagen 3">
            <a:extLst>
              <a:ext uri="{FF2B5EF4-FFF2-40B4-BE49-F238E27FC236}">
                <a16:creationId xmlns:a16="http://schemas.microsoft.com/office/drawing/2014/main" id="{7280384E-739C-4CD5-B05F-04FE072AD87B}"/>
              </a:ext>
            </a:extLst>
          </p:cNvPr>
          <p:cNvPicPr>
            <a:picLocks noChangeAspect="1"/>
          </p:cNvPicPr>
          <p:nvPr/>
        </p:nvPicPr>
        <p:blipFill rotWithShape="1">
          <a:blip r:embed="rId2"/>
          <a:srcRect l="17112" t="12376" r="19507" b="15476"/>
          <a:stretch/>
        </p:blipFill>
        <p:spPr>
          <a:xfrm>
            <a:off x="2086377" y="850006"/>
            <a:ext cx="7727324" cy="4945487"/>
          </a:xfrm>
          <a:prstGeom prst="rect">
            <a:avLst/>
          </a:prstGeom>
        </p:spPr>
      </p:pic>
    </p:spTree>
    <p:extLst>
      <p:ext uri="{BB962C8B-B14F-4D97-AF65-F5344CB8AC3E}">
        <p14:creationId xmlns:p14="http://schemas.microsoft.com/office/powerpoint/2010/main" val="19252117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FDBC10-6D13-4C4C-A9F7-C17BE4FB84F5}"/>
              </a:ext>
            </a:extLst>
          </p:cNvPr>
          <p:cNvSpPr>
            <a:spLocks noGrp="1"/>
          </p:cNvSpPr>
          <p:nvPr>
            <p:ph type="title"/>
          </p:nvPr>
        </p:nvSpPr>
        <p:spPr/>
        <p:txBody>
          <a:bodyPr/>
          <a:lstStyle/>
          <a:p>
            <a:pPr algn="ctr"/>
            <a:r>
              <a:rPr lang="es-CO" dirty="0"/>
              <a:t>MEDIOS ON-LINE</a:t>
            </a:r>
          </a:p>
        </p:txBody>
      </p:sp>
      <p:sp>
        <p:nvSpPr>
          <p:cNvPr id="3" name="Marcador de contenido 2">
            <a:extLst>
              <a:ext uri="{FF2B5EF4-FFF2-40B4-BE49-F238E27FC236}">
                <a16:creationId xmlns:a16="http://schemas.microsoft.com/office/drawing/2014/main" id="{DF6CFE7A-1A46-418E-A9C8-18DC5ABE69D2}"/>
              </a:ext>
            </a:extLst>
          </p:cNvPr>
          <p:cNvSpPr>
            <a:spLocks noGrp="1"/>
          </p:cNvSpPr>
          <p:nvPr>
            <p:ph idx="1"/>
          </p:nvPr>
        </p:nvSpPr>
        <p:spPr/>
        <p:txBody>
          <a:bodyPr/>
          <a:lstStyle/>
          <a:p>
            <a:pPr algn="just"/>
            <a:r>
              <a:rPr lang="es-CO" dirty="0"/>
              <a:t>En redes sociales seguimos la pauta general de APA que ya hemos mencionado: autor, fecha, título y URL. Existen algunas particularidades que se pueden aplicar a las referencias de este tipo y que se pueden apreciar en los ejemplos detallados a continuación.</a:t>
            </a:r>
          </a:p>
          <a:p>
            <a:pPr algn="just"/>
            <a:r>
              <a:rPr lang="es-CO" dirty="0"/>
              <a:t> En cuanto al autor: en algunas plataformas es además de nuestro nombre, un usuario. Si tenemos nombre, apellido y usuario, este último lo especificaremos entre corchetes, si solo tenemos el nombre de usuario lo pondremos en el lugar del autor (este caso suele ser más frecuente en perfiles institucionales y propio de algunas plataformas).</a:t>
            </a:r>
          </a:p>
        </p:txBody>
      </p:sp>
    </p:spTree>
    <p:extLst>
      <p:ext uri="{BB962C8B-B14F-4D97-AF65-F5344CB8AC3E}">
        <p14:creationId xmlns:p14="http://schemas.microsoft.com/office/powerpoint/2010/main" val="34350846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A76CA9-DED2-45EF-BD89-CE9901777FA4}"/>
              </a:ext>
            </a:extLst>
          </p:cNvPr>
          <p:cNvSpPr>
            <a:spLocks noGrp="1"/>
          </p:cNvSpPr>
          <p:nvPr>
            <p:ph type="title"/>
          </p:nvPr>
        </p:nvSpPr>
        <p:spPr/>
        <p:txBody>
          <a:bodyPr/>
          <a:lstStyle/>
          <a:p>
            <a:r>
              <a:rPr lang="es-CO" dirty="0"/>
              <a:t>EJEMPLO:</a:t>
            </a:r>
          </a:p>
        </p:txBody>
      </p:sp>
      <p:pic>
        <p:nvPicPr>
          <p:cNvPr id="4" name="Imagen 3">
            <a:extLst>
              <a:ext uri="{FF2B5EF4-FFF2-40B4-BE49-F238E27FC236}">
                <a16:creationId xmlns:a16="http://schemas.microsoft.com/office/drawing/2014/main" id="{59CF44F5-2867-4F56-81E9-6DE73CA0E742}"/>
              </a:ext>
            </a:extLst>
          </p:cNvPr>
          <p:cNvPicPr>
            <a:picLocks noChangeAspect="1"/>
          </p:cNvPicPr>
          <p:nvPr/>
        </p:nvPicPr>
        <p:blipFill rotWithShape="1">
          <a:blip r:embed="rId2"/>
          <a:srcRect l="18486" t="33795" r="20247" b="37646"/>
          <a:stretch/>
        </p:blipFill>
        <p:spPr>
          <a:xfrm>
            <a:off x="2253803" y="2318197"/>
            <a:ext cx="7469746" cy="1957589"/>
          </a:xfrm>
          <a:prstGeom prst="rect">
            <a:avLst/>
          </a:prstGeom>
        </p:spPr>
      </p:pic>
    </p:spTree>
    <p:extLst>
      <p:ext uri="{BB962C8B-B14F-4D97-AF65-F5344CB8AC3E}">
        <p14:creationId xmlns:p14="http://schemas.microsoft.com/office/powerpoint/2010/main" val="20934760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FE0FA5B-5D26-400D-B5E1-28A5A91568D6}"/>
              </a:ext>
            </a:extLst>
          </p:cNvPr>
          <p:cNvPicPr>
            <a:picLocks noChangeAspect="1"/>
          </p:cNvPicPr>
          <p:nvPr/>
        </p:nvPicPr>
        <p:blipFill rotWithShape="1">
          <a:blip r:embed="rId2"/>
          <a:srcRect l="17535" t="11437" r="19402" b="22615"/>
          <a:stretch/>
        </p:blipFill>
        <p:spPr>
          <a:xfrm>
            <a:off x="2251656" y="1068946"/>
            <a:ext cx="7688687" cy="4520485"/>
          </a:xfrm>
          <a:prstGeom prst="rect">
            <a:avLst/>
          </a:prstGeom>
        </p:spPr>
      </p:pic>
    </p:spTree>
    <p:extLst>
      <p:ext uri="{BB962C8B-B14F-4D97-AF65-F5344CB8AC3E}">
        <p14:creationId xmlns:p14="http://schemas.microsoft.com/office/powerpoint/2010/main" val="2505297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82D898-6D10-42AE-B683-2876813DE74E}"/>
              </a:ext>
            </a:extLst>
          </p:cNvPr>
          <p:cNvSpPr>
            <a:spLocks noGrp="1"/>
          </p:cNvSpPr>
          <p:nvPr>
            <p:ph type="title"/>
          </p:nvPr>
        </p:nvSpPr>
        <p:spPr/>
        <p:txBody>
          <a:bodyPr/>
          <a:lstStyle/>
          <a:p>
            <a:pPr algn="ctr"/>
            <a:r>
              <a:rPr lang="es-CO" dirty="0"/>
              <a:t>Diferencia entre cita, referencia bibliográfica y bibliografía </a:t>
            </a:r>
          </a:p>
        </p:txBody>
      </p:sp>
      <p:sp>
        <p:nvSpPr>
          <p:cNvPr id="3" name="Marcador de contenido 2">
            <a:extLst>
              <a:ext uri="{FF2B5EF4-FFF2-40B4-BE49-F238E27FC236}">
                <a16:creationId xmlns:a16="http://schemas.microsoft.com/office/drawing/2014/main" id="{102BF7E8-DA04-4E2B-91F3-8C486C376142}"/>
              </a:ext>
            </a:extLst>
          </p:cNvPr>
          <p:cNvSpPr>
            <a:spLocks noGrp="1"/>
          </p:cNvSpPr>
          <p:nvPr>
            <p:ph idx="1"/>
          </p:nvPr>
        </p:nvSpPr>
        <p:spPr/>
        <p:txBody>
          <a:bodyPr/>
          <a:lstStyle/>
          <a:p>
            <a:r>
              <a:rPr lang="es-CO" b="1" dirty="0"/>
              <a:t>Bibliografía</a:t>
            </a:r>
            <a:r>
              <a:rPr lang="es-CO" dirty="0"/>
              <a:t>: </a:t>
            </a:r>
          </a:p>
          <a:p>
            <a:pPr marL="0" indent="0" algn="just">
              <a:buNone/>
            </a:pPr>
            <a:r>
              <a:rPr lang="es-CO" dirty="0"/>
              <a:t>Son todos aquellos textos que han servido de fundamento o consulta para redactar nuestro trabajo, pero no se han citado en el mismo o bien las obras que, como autores, queramos recomendar para ampliación de la materia que se está tratando. </a:t>
            </a:r>
          </a:p>
        </p:txBody>
      </p:sp>
    </p:spTree>
    <p:extLst>
      <p:ext uri="{BB962C8B-B14F-4D97-AF65-F5344CB8AC3E}">
        <p14:creationId xmlns:p14="http://schemas.microsoft.com/office/powerpoint/2010/main" val="7883424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AD2BFAE-8076-4DAB-9069-677B4B9F28E6}"/>
              </a:ext>
            </a:extLst>
          </p:cNvPr>
          <p:cNvPicPr>
            <a:picLocks noChangeAspect="1"/>
          </p:cNvPicPr>
          <p:nvPr/>
        </p:nvPicPr>
        <p:blipFill rotWithShape="1">
          <a:blip r:embed="rId2"/>
          <a:srcRect l="17429" t="21958" r="20036" b="35768"/>
          <a:stretch/>
        </p:blipFill>
        <p:spPr>
          <a:xfrm>
            <a:off x="2125014" y="1506828"/>
            <a:ext cx="7624293" cy="2897747"/>
          </a:xfrm>
          <a:prstGeom prst="rect">
            <a:avLst/>
          </a:prstGeom>
        </p:spPr>
      </p:pic>
    </p:spTree>
    <p:extLst>
      <p:ext uri="{BB962C8B-B14F-4D97-AF65-F5344CB8AC3E}">
        <p14:creationId xmlns:p14="http://schemas.microsoft.com/office/powerpoint/2010/main" val="37319498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3759F5-CAD2-43F6-8BAF-5EB9BA718069}"/>
              </a:ext>
            </a:extLst>
          </p:cNvPr>
          <p:cNvSpPr>
            <a:spLocks noGrp="1"/>
          </p:cNvSpPr>
          <p:nvPr>
            <p:ph type="title"/>
          </p:nvPr>
        </p:nvSpPr>
        <p:spPr/>
        <p:txBody>
          <a:bodyPr/>
          <a:lstStyle/>
          <a:p>
            <a:endParaRPr lang="es-CO"/>
          </a:p>
        </p:txBody>
      </p:sp>
      <p:pic>
        <p:nvPicPr>
          <p:cNvPr id="4" name="Imagen 3">
            <a:extLst>
              <a:ext uri="{FF2B5EF4-FFF2-40B4-BE49-F238E27FC236}">
                <a16:creationId xmlns:a16="http://schemas.microsoft.com/office/drawing/2014/main" id="{9CC77D3A-B667-41C7-90CC-14662CBC9CF2}"/>
              </a:ext>
            </a:extLst>
          </p:cNvPr>
          <p:cNvPicPr>
            <a:picLocks noChangeAspect="1"/>
          </p:cNvPicPr>
          <p:nvPr/>
        </p:nvPicPr>
        <p:blipFill rotWithShape="1">
          <a:blip r:embed="rId2"/>
          <a:srcRect l="17958" t="13315" r="19613" b="28065"/>
          <a:stretch/>
        </p:blipFill>
        <p:spPr>
          <a:xfrm>
            <a:off x="2089473" y="914400"/>
            <a:ext cx="9050754" cy="4778062"/>
          </a:xfrm>
          <a:prstGeom prst="rect">
            <a:avLst/>
          </a:prstGeom>
        </p:spPr>
      </p:pic>
    </p:spTree>
    <p:extLst>
      <p:ext uri="{BB962C8B-B14F-4D97-AF65-F5344CB8AC3E}">
        <p14:creationId xmlns:p14="http://schemas.microsoft.com/office/powerpoint/2010/main" val="15788161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C6129F7-F989-42FC-8318-D87BDC944D3B}"/>
              </a:ext>
            </a:extLst>
          </p:cNvPr>
          <p:cNvSpPr>
            <a:spLocks noGrp="1"/>
          </p:cNvSpPr>
          <p:nvPr>
            <p:ph type="title"/>
          </p:nvPr>
        </p:nvSpPr>
        <p:spPr/>
        <p:txBody>
          <a:bodyPr/>
          <a:lstStyle/>
          <a:p>
            <a:endParaRPr lang="es-CO"/>
          </a:p>
        </p:txBody>
      </p:sp>
      <p:sp>
        <p:nvSpPr>
          <p:cNvPr id="3" name="Marcador de contenido 2">
            <a:extLst>
              <a:ext uri="{FF2B5EF4-FFF2-40B4-BE49-F238E27FC236}">
                <a16:creationId xmlns:a16="http://schemas.microsoft.com/office/drawing/2014/main" id="{EBB4ED70-74A8-4677-9733-E7D5F01B67BB}"/>
              </a:ext>
            </a:extLst>
          </p:cNvPr>
          <p:cNvSpPr>
            <a:spLocks noGrp="1"/>
          </p:cNvSpPr>
          <p:nvPr>
            <p:ph idx="1"/>
          </p:nvPr>
        </p:nvSpPr>
        <p:spPr/>
        <p:txBody>
          <a:bodyPr/>
          <a:lstStyle/>
          <a:p>
            <a:endParaRPr lang="es-CO"/>
          </a:p>
        </p:txBody>
      </p:sp>
    </p:spTree>
    <p:extLst>
      <p:ext uri="{BB962C8B-B14F-4D97-AF65-F5344CB8AC3E}">
        <p14:creationId xmlns:p14="http://schemas.microsoft.com/office/powerpoint/2010/main" val="1274305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55381E-6E2B-4F87-8C42-662F94453E1C}"/>
              </a:ext>
            </a:extLst>
          </p:cNvPr>
          <p:cNvSpPr>
            <a:spLocks noGrp="1"/>
          </p:cNvSpPr>
          <p:nvPr>
            <p:ph type="title"/>
          </p:nvPr>
        </p:nvSpPr>
        <p:spPr>
          <a:xfrm>
            <a:off x="419100" y="18255"/>
            <a:ext cx="11353800" cy="1325563"/>
          </a:xfrm>
        </p:spPr>
        <p:txBody>
          <a:bodyPr>
            <a:normAutofit/>
          </a:bodyPr>
          <a:lstStyle/>
          <a:p>
            <a:pPr algn="ctr"/>
            <a:r>
              <a:rPr lang="es-CO" sz="3600" dirty="0"/>
              <a:t>Ejemplo de cita y su correspondiente referencia bibliográfica</a:t>
            </a:r>
          </a:p>
        </p:txBody>
      </p:sp>
      <p:sp>
        <p:nvSpPr>
          <p:cNvPr id="3" name="Marcador de contenido 2">
            <a:extLst>
              <a:ext uri="{FF2B5EF4-FFF2-40B4-BE49-F238E27FC236}">
                <a16:creationId xmlns:a16="http://schemas.microsoft.com/office/drawing/2014/main" id="{0968F9F8-B700-438C-BE68-8C0272A48C87}"/>
              </a:ext>
            </a:extLst>
          </p:cNvPr>
          <p:cNvSpPr>
            <a:spLocks noGrp="1"/>
          </p:cNvSpPr>
          <p:nvPr>
            <p:ph idx="1"/>
          </p:nvPr>
        </p:nvSpPr>
        <p:spPr>
          <a:xfrm>
            <a:off x="838200" y="1107583"/>
            <a:ext cx="10515600" cy="5069380"/>
          </a:xfrm>
        </p:spPr>
        <p:txBody>
          <a:bodyPr>
            <a:normAutofit lnSpcReduction="10000"/>
          </a:bodyPr>
          <a:lstStyle/>
          <a:p>
            <a:pPr marL="0" indent="0" algn="just">
              <a:buNone/>
            </a:pPr>
            <a:r>
              <a:rPr lang="es-CO" dirty="0"/>
              <a:t>En el cuerpo del texto podríamos encontrar el siguiente fragmento donde se cita el trabajo de unos autores: </a:t>
            </a:r>
          </a:p>
          <a:p>
            <a:pPr marL="0" indent="0" algn="just">
              <a:buNone/>
            </a:pPr>
            <a:r>
              <a:rPr lang="es-CO" dirty="0"/>
              <a:t>El aprendizaje cooperativo es una herramienta didáctica que busca que el proceso de aprendizaje sea, además de una experiencia académica, una experiencia social. Johnson et al. (1994) lo definen como «el empleo didáctico de grupos reducidos en los que los alumnos trabajan juntos para maximizar su propio aprendizaje y el de los demás» (p. 5). </a:t>
            </a:r>
          </a:p>
          <a:p>
            <a:pPr marL="0" indent="0" algn="just">
              <a:buNone/>
            </a:pPr>
            <a:r>
              <a:rPr lang="es-CO" b="1" dirty="0"/>
              <a:t>Luego, en la sección de referencias bibliográficas, deberíamos encontrar la entrada correspondiente para poder recuperar el trabajo citado: </a:t>
            </a:r>
          </a:p>
          <a:p>
            <a:pPr marL="0" indent="0" algn="just">
              <a:buNone/>
            </a:pPr>
            <a:r>
              <a:rPr lang="es-CO" dirty="0"/>
              <a:t>Johnson, D. W., Johnson, R. T., &amp; Holubec, E. J. (1994). </a:t>
            </a:r>
            <a:r>
              <a:rPr lang="es-CO" dirty="0" err="1"/>
              <a:t>Cooperative</a:t>
            </a:r>
            <a:r>
              <a:rPr lang="es-CO" dirty="0"/>
              <a:t> </a:t>
            </a:r>
            <a:r>
              <a:rPr lang="es-CO" dirty="0" err="1"/>
              <a:t>Learning</a:t>
            </a:r>
            <a:r>
              <a:rPr lang="es-CO" dirty="0"/>
              <a:t> in </a:t>
            </a:r>
            <a:r>
              <a:rPr lang="es-CO" dirty="0" err="1"/>
              <a:t>the</a:t>
            </a:r>
            <a:r>
              <a:rPr lang="es-CO" dirty="0"/>
              <a:t> </a:t>
            </a:r>
            <a:r>
              <a:rPr lang="es-CO" dirty="0" err="1"/>
              <a:t>Classroom</a:t>
            </a:r>
            <a:r>
              <a:rPr lang="es-CO" dirty="0"/>
              <a:t>. </a:t>
            </a:r>
            <a:r>
              <a:rPr lang="es-CO" dirty="0" err="1"/>
              <a:t>Association</a:t>
            </a:r>
            <a:r>
              <a:rPr lang="es-CO" dirty="0"/>
              <a:t> </a:t>
            </a:r>
            <a:r>
              <a:rPr lang="es-CO" dirty="0" err="1"/>
              <a:t>for</a:t>
            </a:r>
            <a:r>
              <a:rPr lang="es-CO" dirty="0"/>
              <a:t> </a:t>
            </a:r>
            <a:r>
              <a:rPr lang="es-CO" dirty="0" err="1"/>
              <a:t>Supervision</a:t>
            </a:r>
            <a:r>
              <a:rPr lang="es-CO" dirty="0"/>
              <a:t> and </a:t>
            </a:r>
            <a:r>
              <a:rPr lang="es-CO" dirty="0" err="1"/>
              <a:t>Curriculum</a:t>
            </a:r>
            <a:r>
              <a:rPr lang="es-CO" dirty="0"/>
              <a:t> </a:t>
            </a:r>
            <a:r>
              <a:rPr lang="es-CO" dirty="0" err="1"/>
              <a:t>Development</a:t>
            </a:r>
            <a:r>
              <a:rPr lang="es-CO" dirty="0"/>
              <a:t>. </a:t>
            </a:r>
          </a:p>
        </p:txBody>
      </p:sp>
    </p:spTree>
    <p:extLst>
      <p:ext uri="{BB962C8B-B14F-4D97-AF65-F5344CB8AC3E}">
        <p14:creationId xmlns:p14="http://schemas.microsoft.com/office/powerpoint/2010/main" val="1665735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1850A4-845E-445E-ADB8-6F5EAC9FF5A8}"/>
              </a:ext>
            </a:extLst>
          </p:cNvPr>
          <p:cNvSpPr>
            <a:spLocks noGrp="1"/>
          </p:cNvSpPr>
          <p:nvPr>
            <p:ph type="title"/>
          </p:nvPr>
        </p:nvSpPr>
        <p:spPr/>
        <p:txBody>
          <a:bodyPr/>
          <a:lstStyle/>
          <a:p>
            <a:pPr algn="ctr"/>
            <a:r>
              <a:rPr lang="es-CO" dirty="0"/>
              <a:t>Fuentes primarias y secundarias</a:t>
            </a:r>
          </a:p>
        </p:txBody>
      </p:sp>
      <p:sp>
        <p:nvSpPr>
          <p:cNvPr id="3" name="Marcador de contenido 2">
            <a:extLst>
              <a:ext uri="{FF2B5EF4-FFF2-40B4-BE49-F238E27FC236}">
                <a16:creationId xmlns:a16="http://schemas.microsoft.com/office/drawing/2014/main" id="{34DE318C-24AA-4C3B-A329-0B9F96B52153}"/>
              </a:ext>
            </a:extLst>
          </p:cNvPr>
          <p:cNvSpPr>
            <a:spLocks noGrp="1"/>
          </p:cNvSpPr>
          <p:nvPr>
            <p:ph idx="1"/>
          </p:nvPr>
        </p:nvSpPr>
        <p:spPr/>
        <p:txBody>
          <a:bodyPr>
            <a:normAutofit lnSpcReduction="10000"/>
          </a:bodyPr>
          <a:lstStyle/>
          <a:p>
            <a:r>
              <a:rPr lang="es-CO" b="1" dirty="0"/>
              <a:t>fuente primaria </a:t>
            </a:r>
            <a:r>
              <a:rPr lang="es-CO" dirty="0"/>
              <a:t>contiene de manera original determinada idea o contribución</a:t>
            </a:r>
          </a:p>
          <a:p>
            <a:r>
              <a:rPr lang="es-CO" b="1" dirty="0"/>
              <a:t>fuente secundaria </a:t>
            </a:r>
            <a:r>
              <a:rPr lang="es-CO" dirty="0"/>
              <a:t>se hace eco o reproduce los contenidos publicados inicialmente en las anteriores.</a:t>
            </a:r>
          </a:p>
          <a:p>
            <a:pPr marL="0" indent="0" algn="ctr">
              <a:buNone/>
            </a:pPr>
            <a:r>
              <a:rPr lang="es-CO" dirty="0">
                <a:solidFill>
                  <a:srgbClr val="FF0000"/>
                </a:solidFill>
              </a:rPr>
              <a:t>Siempre que sea posible utilizaremos en nuestras citas y referencias las fuentes primarias de la información que utilicemos</a:t>
            </a:r>
          </a:p>
          <a:p>
            <a:pPr marL="0" indent="0" algn="ctr">
              <a:buNone/>
            </a:pPr>
            <a:endParaRPr lang="es-CO" dirty="0">
              <a:solidFill>
                <a:srgbClr val="FF0000"/>
              </a:solidFill>
            </a:endParaRPr>
          </a:p>
          <a:p>
            <a:pPr marL="0" indent="0" algn="just">
              <a:buNone/>
            </a:pPr>
            <a:r>
              <a:rPr lang="es-CO" dirty="0"/>
              <a:t>Las fuentes secundarias deberían emplearse poco; únicamente en el caso de que el documento original ya no pueda encontrarse publicado (por su antigüedad), sea difícil de localizar</a:t>
            </a:r>
            <a:endParaRPr lang="es-CO" dirty="0">
              <a:solidFill>
                <a:srgbClr val="FF0000"/>
              </a:solidFill>
            </a:endParaRPr>
          </a:p>
        </p:txBody>
      </p:sp>
    </p:spTree>
    <p:extLst>
      <p:ext uri="{BB962C8B-B14F-4D97-AF65-F5344CB8AC3E}">
        <p14:creationId xmlns:p14="http://schemas.microsoft.com/office/powerpoint/2010/main" val="3209637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3800DD-32CD-47BE-9BA4-F64B61FE0F7A}"/>
              </a:ext>
            </a:extLst>
          </p:cNvPr>
          <p:cNvSpPr>
            <a:spLocks noGrp="1"/>
          </p:cNvSpPr>
          <p:nvPr>
            <p:ph type="title"/>
          </p:nvPr>
        </p:nvSpPr>
        <p:spPr/>
        <p:txBody>
          <a:bodyPr/>
          <a:lstStyle/>
          <a:p>
            <a:pPr algn="ctr"/>
            <a:r>
              <a:rPr lang="es-CO" dirty="0"/>
              <a:t>Tipos de citas </a:t>
            </a:r>
          </a:p>
        </p:txBody>
      </p:sp>
      <p:sp>
        <p:nvSpPr>
          <p:cNvPr id="3" name="Marcador de contenido 2">
            <a:extLst>
              <a:ext uri="{FF2B5EF4-FFF2-40B4-BE49-F238E27FC236}">
                <a16:creationId xmlns:a16="http://schemas.microsoft.com/office/drawing/2014/main" id="{6D16635C-5D33-4741-BC51-36E74834A5B9}"/>
              </a:ext>
            </a:extLst>
          </p:cNvPr>
          <p:cNvSpPr>
            <a:spLocks noGrp="1"/>
          </p:cNvSpPr>
          <p:nvPr>
            <p:ph idx="1"/>
          </p:nvPr>
        </p:nvSpPr>
        <p:spPr/>
        <p:txBody>
          <a:bodyPr/>
          <a:lstStyle/>
          <a:p>
            <a:pPr marL="0" indent="0" algn="just">
              <a:buNone/>
            </a:pPr>
            <a:r>
              <a:rPr lang="es-CO" dirty="0"/>
              <a:t>Cuando reproducimos una idea de algún documento que estamos consultando, podemos hacerlo de forma directa, transcribiendo exactamente el texto original, o indirecta, parafraseando esa idea e incorporándola a nuestro discurso. </a:t>
            </a:r>
          </a:p>
          <a:p>
            <a:pPr marL="0" indent="0" algn="just">
              <a:buNone/>
            </a:pPr>
            <a:r>
              <a:rPr lang="es-CO" dirty="0"/>
              <a:t>Para hacer esta distinción debemos tener en cuenta si el texto consultado se va a reproducir de forma literal o vamos a tomar la idea y expresarla de otra manera.</a:t>
            </a:r>
          </a:p>
        </p:txBody>
      </p:sp>
    </p:spTree>
    <p:extLst>
      <p:ext uri="{BB962C8B-B14F-4D97-AF65-F5344CB8AC3E}">
        <p14:creationId xmlns:p14="http://schemas.microsoft.com/office/powerpoint/2010/main" val="1596396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EBBA3C-E40A-4CCB-8116-3C986EDB39CF}"/>
              </a:ext>
            </a:extLst>
          </p:cNvPr>
          <p:cNvSpPr>
            <a:spLocks noGrp="1"/>
          </p:cNvSpPr>
          <p:nvPr>
            <p:ph type="title"/>
          </p:nvPr>
        </p:nvSpPr>
        <p:spPr/>
        <p:txBody>
          <a:bodyPr/>
          <a:lstStyle/>
          <a:p>
            <a:pPr algn="ctr"/>
            <a:r>
              <a:rPr lang="es-CO" dirty="0"/>
              <a:t>CITAS DIRECTAS</a:t>
            </a:r>
          </a:p>
        </p:txBody>
      </p:sp>
      <p:sp>
        <p:nvSpPr>
          <p:cNvPr id="3" name="Marcador de contenido 2">
            <a:extLst>
              <a:ext uri="{FF2B5EF4-FFF2-40B4-BE49-F238E27FC236}">
                <a16:creationId xmlns:a16="http://schemas.microsoft.com/office/drawing/2014/main" id="{17845BE9-AC8F-4309-87AF-7970000D7ACC}"/>
              </a:ext>
            </a:extLst>
          </p:cNvPr>
          <p:cNvSpPr>
            <a:spLocks noGrp="1"/>
          </p:cNvSpPr>
          <p:nvPr>
            <p:ph idx="1"/>
          </p:nvPr>
        </p:nvSpPr>
        <p:spPr/>
        <p:txBody>
          <a:bodyPr/>
          <a:lstStyle/>
          <a:p>
            <a:pPr marL="0" indent="0" algn="just">
              <a:buNone/>
            </a:pPr>
            <a:r>
              <a:rPr lang="es-CO" dirty="0"/>
              <a:t>En las citas directas el texto original se reproduce de forma exacta entre comillas. </a:t>
            </a:r>
          </a:p>
          <a:p>
            <a:pPr marL="0" indent="0" algn="just">
              <a:buNone/>
            </a:pPr>
            <a:endParaRPr lang="es-CO" dirty="0"/>
          </a:p>
          <a:p>
            <a:pPr marL="0" indent="0" algn="ctr">
              <a:buNone/>
            </a:pPr>
            <a:r>
              <a:rPr lang="es-CO" dirty="0">
                <a:solidFill>
                  <a:srgbClr val="FF0000"/>
                </a:solidFill>
              </a:rPr>
              <a:t>Sousa (2010) ya nos avisa de que «no hay unas reglas lo suficientemente extensas y claras para su aplicación, y cuando las hay deben tenerse en cuenta también las numerosas excepciones» (p. 11).</a:t>
            </a:r>
          </a:p>
          <a:p>
            <a:pPr marL="0" indent="0" algn="just">
              <a:buNone/>
            </a:pPr>
            <a:endParaRPr lang="es-CO" dirty="0">
              <a:solidFill>
                <a:srgbClr val="FF0000"/>
              </a:solidFill>
            </a:endParaRPr>
          </a:p>
          <a:p>
            <a:pPr marL="0" indent="0" algn="just">
              <a:buNone/>
            </a:pPr>
            <a:endParaRPr lang="es-CO" dirty="0">
              <a:solidFill>
                <a:srgbClr val="FF0000"/>
              </a:solidFill>
            </a:endParaRPr>
          </a:p>
        </p:txBody>
      </p:sp>
    </p:spTree>
    <p:extLst>
      <p:ext uri="{BB962C8B-B14F-4D97-AF65-F5344CB8AC3E}">
        <p14:creationId xmlns:p14="http://schemas.microsoft.com/office/powerpoint/2010/main" val="413253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6A1405-0CAE-4E23-99CE-F288B063E822}"/>
              </a:ext>
            </a:extLst>
          </p:cNvPr>
          <p:cNvSpPr>
            <a:spLocks noGrp="1"/>
          </p:cNvSpPr>
          <p:nvPr>
            <p:ph type="title"/>
          </p:nvPr>
        </p:nvSpPr>
        <p:spPr/>
        <p:txBody>
          <a:bodyPr/>
          <a:lstStyle/>
          <a:p>
            <a:pPr algn="ctr"/>
            <a:r>
              <a:rPr lang="es-CO" dirty="0"/>
              <a:t>CITAS INDIRECTAS</a:t>
            </a:r>
          </a:p>
        </p:txBody>
      </p:sp>
      <p:sp>
        <p:nvSpPr>
          <p:cNvPr id="3" name="Marcador de contenido 2">
            <a:extLst>
              <a:ext uri="{FF2B5EF4-FFF2-40B4-BE49-F238E27FC236}">
                <a16:creationId xmlns:a16="http://schemas.microsoft.com/office/drawing/2014/main" id="{284C6097-59D9-470D-8B64-C3845E5717EF}"/>
              </a:ext>
            </a:extLst>
          </p:cNvPr>
          <p:cNvSpPr>
            <a:spLocks noGrp="1"/>
          </p:cNvSpPr>
          <p:nvPr>
            <p:ph idx="1"/>
          </p:nvPr>
        </p:nvSpPr>
        <p:spPr/>
        <p:txBody>
          <a:bodyPr/>
          <a:lstStyle/>
          <a:p>
            <a:pPr marL="0" indent="0" algn="just">
              <a:buNone/>
            </a:pPr>
            <a:r>
              <a:rPr lang="es-CO" dirty="0"/>
              <a:t>en las indirectas no se reproduce de forma literal el texto original pero las ideas y los datos deben ser fieles a él: </a:t>
            </a:r>
          </a:p>
          <a:p>
            <a:pPr marL="0" indent="0" algn="just">
              <a:buNone/>
            </a:pPr>
            <a:endParaRPr lang="es-CO" dirty="0"/>
          </a:p>
          <a:p>
            <a:pPr marL="0" indent="0" algn="ctr">
              <a:buNone/>
            </a:pPr>
            <a:r>
              <a:rPr lang="es-CO" dirty="0">
                <a:solidFill>
                  <a:srgbClr val="FF0000"/>
                </a:solidFill>
              </a:rPr>
              <a:t>En su obra que tenemos disponible para consulta (Sousa, 2010) se indica que los nombres de programas informáticos deben escribirse con mayúscula inicial (p. 78)</a:t>
            </a:r>
          </a:p>
        </p:txBody>
      </p:sp>
    </p:spTree>
    <p:extLst>
      <p:ext uri="{BB962C8B-B14F-4D97-AF65-F5344CB8AC3E}">
        <p14:creationId xmlns:p14="http://schemas.microsoft.com/office/powerpoint/2010/main" val="204250121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TotalTime>
  <Words>2022</Words>
  <Application>Microsoft Office PowerPoint</Application>
  <PresentationFormat>Panorámica</PresentationFormat>
  <Paragraphs>93</Paragraphs>
  <Slides>42</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42</vt:i4>
      </vt:variant>
    </vt:vector>
  </HeadingPairs>
  <TitlesOfParts>
    <vt:vector size="47" baseType="lpstr">
      <vt:lpstr>Arial</vt:lpstr>
      <vt:lpstr>Calibri</vt:lpstr>
      <vt:lpstr>Calibri Light</vt:lpstr>
      <vt:lpstr>Wingdings</vt:lpstr>
      <vt:lpstr>Tema de Office</vt:lpstr>
      <vt:lpstr>APA 7° EDICIÓN</vt:lpstr>
      <vt:lpstr>Diferencia entre cita, referencia bibliográfica y bibliografía </vt:lpstr>
      <vt:lpstr>Diferencia entre cita, referencia bibliográfica y bibliografía </vt:lpstr>
      <vt:lpstr>Diferencia entre cita, referencia bibliográfica y bibliografía </vt:lpstr>
      <vt:lpstr>Ejemplo de cita y su correspondiente referencia bibliográfica</vt:lpstr>
      <vt:lpstr>Fuentes primarias y secundarias</vt:lpstr>
      <vt:lpstr>Tipos de citas </vt:lpstr>
      <vt:lpstr>CITAS DIRECTAS</vt:lpstr>
      <vt:lpstr>CITAS INDIRECTAS</vt:lpstr>
      <vt:lpstr>Tablas y figuras</vt:lpstr>
      <vt:lpstr>Tablas y figuras</vt:lpstr>
      <vt:lpstr>Presentación de PowerPoint</vt:lpstr>
      <vt:lpstr>Elementos de una referencia</vt:lpstr>
      <vt:lpstr>AUTOR</vt:lpstr>
      <vt:lpstr>EJEMPLO:</vt:lpstr>
      <vt:lpstr>VARIOS AUTORES</vt:lpstr>
      <vt:lpstr>EJEMPLO:</vt:lpstr>
      <vt:lpstr>Presentación de PowerPoint</vt:lpstr>
      <vt:lpstr>Autor grupal</vt:lpstr>
      <vt:lpstr>EJEMPLO:</vt:lpstr>
      <vt:lpstr>FECHA</vt:lpstr>
      <vt:lpstr>EJEMPLO</vt:lpstr>
      <vt:lpstr>TÍTULO</vt:lpstr>
      <vt:lpstr>Presentación de PowerPoint</vt:lpstr>
      <vt:lpstr>FUENTE</vt:lpstr>
      <vt:lpstr>Presentación de PowerPoint</vt:lpstr>
      <vt:lpstr>Presentación de PowerPoint</vt:lpstr>
      <vt:lpstr>Cómo elaborar referencias por tipo </vt:lpstr>
      <vt:lpstr>Presentación de PowerPoint</vt:lpstr>
      <vt:lpstr>Presentación de PowerPoint</vt:lpstr>
      <vt:lpstr>Presentación de PowerPoint</vt:lpstr>
      <vt:lpstr>Presentación de PowerPoint</vt:lpstr>
      <vt:lpstr>MEDIOS AUDIOVISUALES</vt:lpstr>
      <vt:lpstr>Presentación de PowerPoint</vt:lpstr>
      <vt:lpstr>CINE Y TELEVISIÓN</vt:lpstr>
      <vt:lpstr>Presentación de PowerPoint</vt:lpstr>
      <vt:lpstr>MEDIOS ON-LINE</vt:lpstr>
      <vt:lpstr>EJEMPLO:</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APA 7° EDICIÓN</dc:title>
  <dc:creator>Asus</dc:creator>
  <cp:lastModifiedBy>Asus</cp:lastModifiedBy>
  <cp:revision>12</cp:revision>
  <dcterms:created xsi:type="dcterms:W3CDTF">2025-06-03T15:47:05Z</dcterms:created>
  <dcterms:modified xsi:type="dcterms:W3CDTF">2026-02-14T22:02:06Z</dcterms:modified>
</cp:coreProperties>
</file>